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79" r:id="rId2"/>
    <p:sldId id="280" r:id="rId3"/>
    <p:sldId id="281" r:id="rId4"/>
    <p:sldId id="282" r:id="rId5"/>
  </p:sldIdLst>
  <p:sldSz cx="9144000" cy="6858000" type="screen4x3"/>
  <p:notesSz cx="6807200" cy="99393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4660"/>
  </p:normalViewPr>
  <p:slideViewPr>
    <p:cSldViewPr>
      <p:cViewPr>
        <p:scale>
          <a:sx n="117" d="100"/>
          <a:sy n="117" d="100"/>
        </p:scale>
        <p:origin x="-151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3BFCC-F46B-465C-A25F-A9AA2C5A0AF1}" type="datetimeFigureOut">
              <a:rPr lang="pt-BR" smtClean="0"/>
              <a:pPr/>
              <a:t>13/12/2024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8E6A9-2A52-44D0-9E82-A1E63820F0F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9518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03E91F2-10CE-41A6-AD49-30D4CB692F4F}" type="slidenum">
              <a:rPr lang="pt-BR" noProof="0" smtClean="0"/>
              <a:t>1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595092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03E91F2-10CE-41A6-AD49-30D4CB692F4F}" type="slidenum">
              <a:rPr lang="pt-BR" noProof="0" smtClean="0"/>
              <a:t>2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775652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03E91F2-10CE-41A6-AD49-30D4CB692F4F}" type="slidenum">
              <a:rPr lang="pt-BR" noProof="0" smtClean="0"/>
              <a:t>3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553628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03E91F2-10CE-41A6-AD49-30D4CB692F4F}" type="slidenum">
              <a:rPr lang="pt-BR" noProof="0" smtClean="0"/>
              <a:t>4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502707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7D216-081A-4D54-A26E-FEDE83E74F42}" type="datetimeFigureOut">
              <a:rPr lang="pt-BR" smtClean="0"/>
              <a:pPr/>
              <a:t>13/12/2024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0F3B2-FB6D-4806-841F-D7FD1F9124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7D216-081A-4D54-A26E-FEDE83E74F42}" type="datetimeFigureOut">
              <a:rPr lang="pt-BR" smtClean="0"/>
              <a:pPr/>
              <a:t>13/12/2024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0F3B2-FB6D-4806-841F-D7FD1F9124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7D216-081A-4D54-A26E-FEDE83E74F42}" type="datetimeFigureOut">
              <a:rPr lang="pt-BR" smtClean="0"/>
              <a:pPr/>
              <a:t>13/12/2024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0F3B2-FB6D-4806-841F-D7FD1F9124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7D216-081A-4D54-A26E-FEDE83E74F42}" type="datetimeFigureOut">
              <a:rPr lang="pt-BR" smtClean="0"/>
              <a:pPr/>
              <a:t>13/12/2024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0F3B2-FB6D-4806-841F-D7FD1F9124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7D216-081A-4D54-A26E-FEDE83E74F42}" type="datetimeFigureOut">
              <a:rPr lang="pt-BR" smtClean="0"/>
              <a:pPr/>
              <a:t>13/12/2024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0F3B2-FB6D-4806-841F-D7FD1F9124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7D216-081A-4D54-A26E-FEDE83E74F42}" type="datetimeFigureOut">
              <a:rPr lang="pt-BR" smtClean="0"/>
              <a:pPr/>
              <a:t>13/12/2024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0F3B2-FB6D-4806-841F-D7FD1F9124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7D216-081A-4D54-A26E-FEDE83E74F42}" type="datetimeFigureOut">
              <a:rPr lang="pt-BR" smtClean="0"/>
              <a:pPr/>
              <a:t>13/12/2024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0F3B2-FB6D-4806-841F-D7FD1F9124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7D216-081A-4D54-A26E-FEDE83E74F42}" type="datetimeFigureOut">
              <a:rPr lang="pt-BR" smtClean="0"/>
              <a:pPr/>
              <a:t>13/12/2024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0F3B2-FB6D-4806-841F-D7FD1F9124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7D216-081A-4D54-A26E-FEDE83E74F42}" type="datetimeFigureOut">
              <a:rPr lang="pt-BR" smtClean="0"/>
              <a:pPr/>
              <a:t>13/12/2024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0F3B2-FB6D-4806-841F-D7FD1F9124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7D216-081A-4D54-A26E-FEDE83E74F42}" type="datetimeFigureOut">
              <a:rPr lang="pt-BR" smtClean="0"/>
              <a:pPr/>
              <a:t>13/12/2024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0F3B2-FB6D-4806-841F-D7FD1F9124A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7D216-081A-4D54-A26E-FEDE83E74F42}" type="datetimeFigureOut">
              <a:rPr lang="pt-BR" smtClean="0"/>
              <a:pPr/>
              <a:t>13/12/2024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920F3B2-FB6D-4806-841F-D7FD1F9124A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2C7D216-081A-4D54-A26E-FEDE83E74F42}" type="datetimeFigureOut">
              <a:rPr lang="pt-BR" smtClean="0"/>
              <a:pPr/>
              <a:t>13/12/2024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20F3B2-FB6D-4806-841F-D7FD1F9124A9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/>
          <p:cNvSpPr txBox="1"/>
          <p:nvPr/>
        </p:nvSpPr>
        <p:spPr>
          <a:xfrm>
            <a:off x="1763688" y="188640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POLÍTICA MUNICIPAL AMBIENTAL</a:t>
            </a:r>
            <a:endParaRPr lang="pt-BR" sz="2800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579"/>
          <a:stretch/>
        </p:blipFill>
        <p:spPr>
          <a:xfrm>
            <a:off x="0" y="188640"/>
            <a:ext cx="1307496" cy="68171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2483768" y="628948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Planos, Programas e Projetos Municipais</a:t>
            </a:r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2592229" y="3185803"/>
            <a:ext cx="2304256" cy="122413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Plano Municipal da Sustentabilidade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7092280" y="1472183"/>
            <a:ext cx="1728192" cy="15121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Plano de Gestão 2025/2028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7092280" y="2987690"/>
            <a:ext cx="1728192" cy="144016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Legislação +</a:t>
            </a:r>
          </a:p>
          <a:p>
            <a:pPr algn="ctr"/>
            <a:r>
              <a:rPr lang="pt-BR" dirty="0" smtClean="0">
                <a:solidFill>
                  <a:schemeClr val="tx1"/>
                </a:solidFill>
              </a:rPr>
              <a:t>Agenda/</a:t>
            </a:r>
          </a:p>
          <a:p>
            <a:pPr algn="ctr"/>
            <a:r>
              <a:rPr lang="pt-BR" dirty="0" smtClean="0">
                <a:solidFill>
                  <a:schemeClr val="tx1"/>
                </a:solidFill>
              </a:rPr>
              <a:t>COP 2030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1249979" y="1250419"/>
            <a:ext cx="1512168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PMVA</a:t>
            </a:r>
          </a:p>
          <a:p>
            <a:pPr algn="ctr"/>
            <a:r>
              <a:rPr lang="pt-BR" sz="1000" dirty="0" smtClean="0"/>
              <a:t>Programa Município Verde e Azul</a:t>
            </a:r>
            <a:endParaRPr lang="pt-BR" sz="1000" dirty="0"/>
          </a:p>
        </p:txBody>
      </p:sp>
      <p:sp>
        <p:nvSpPr>
          <p:cNvPr id="13" name="Elipse 12"/>
          <p:cNvSpPr/>
          <p:nvPr/>
        </p:nvSpPr>
        <p:spPr>
          <a:xfrm>
            <a:off x="3074776" y="1059363"/>
            <a:ext cx="1584176" cy="1294403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PMGIRS</a:t>
            </a:r>
          </a:p>
          <a:p>
            <a:pPr algn="ctr"/>
            <a:r>
              <a:rPr lang="pt-BR" sz="1000" b="1" dirty="0" smtClean="0"/>
              <a:t>Plano Municipal de Gerenciamento de Resíduos Sólidos</a:t>
            </a:r>
            <a:endParaRPr lang="pt-BR" sz="1000" b="1" dirty="0"/>
          </a:p>
        </p:txBody>
      </p:sp>
      <p:sp>
        <p:nvSpPr>
          <p:cNvPr id="15" name="Elipse 14"/>
          <p:cNvSpPr/>
          <p:nvPr/>
        </p:nvSpPr>
        <p:spPr>
          <a:xfrm>
            <a:off x="5005055" y="1319892"/>
            <a:ext cx="1548172" cy="122413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PMAU</a:t>
            </a:r>
          </a:p>
          <a:p>
            <a:pPr algn="ctr"/>
            <a:r>
              <a:rPr lang="pt-BR" sz="1000" dirty="0" smtClean="0"/>
              <a:t>Plano Municipal de Arborização Urbana</a:t>
            </a:r>
            <a:endParaRPr lang="pt-BR" sz="1000" dirty="0"/>
          </a:p>
        </p:txBody>
      </p:sp>
      <p:sp>
        <p:nvSpPr>
          <p:cNvPr id="16" name="Elipse 15"/>
          <p:cNvSpPr/>
          <p:nvPr/>
        </p:nvSpPr>
        <p:spPr>
          <a:xfrm>
            <a:off x="5400092" y="2950815"/>
            <a:ext cx="1512168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PMMC</a:t>
            </a:r>
          </a:p>
          <a:p>
            <a:pPr algn="ctr"/>
            <a:r>
              <a:rPr lang="pt-BR" sz="1000" dirty="0" smtClean="0"/>
              <a:t>Plano Municipal de Mudanças Climáticas</a:t>
            </a:r>
            <a:endParaRPr lang="pt-BR" sz="1000" dirty="0"/>
          </a:p>
        </p:txBody>
      </p:sp>
      <p:sp>
        <p:nvSpPr>
          <p:cNvPr id="17" name="Elipse 16"/>
          <p:cNvSpPr/>
          <p:nvPr/>
        </p:nvSpPr>
        <p:spPr>
          <a:xfrm>
            <a:off x="5179839" y="4581738"/>
            <a:ext cx="1620180" cy="122413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PDRS</a:t>
            </a:r>
          </a:p>
          <a:p>
            <a:pPr algn="ctr"/>
            <a:r>
              <a:rPr lang="pt-BR" sz="1000" dirty="0" smtClean="0"/>
              <a:t>Plano de Desenvolvimento Rural Sustentável</a:t>
            </a:r>
            <a:endParaRPr lang="pt-BR" sz="1000" dirty="0"/>
          </a:p>
        </p:txBody>
      </p:sp>
      <p:sp>
        <p:nvSpPr>
          <p:cNvPr id="18" name="Elipse 17"/>
          <p:cNvSpPr/>
          <p:nvPr/>
        </p:nvSpPr>
        <p:spPr>
          <a:xfrm>
            <a:off x="3256243" y="5055000"/>
            <a:ext cx="1620180" cy="122413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PDPA</a:t>
            </a:r>
          </a:p>
          <a:p>
            <a:pPr algn="ctr"/>
            <a:r>
              <a:rPr lang="pt-BR" sz="1000" dirty="0" smtClean="0"/>
              <a:t>Plano de Proteção Ambiental do </a:t>
            </a:r>
            <a:r>
              <a:rPr lang="pt-BR" sz="1000" dirty="0" err="1" smtClean="0"/>
              <a:t>Jaguari</a:t>
            </a:r>
            <a:endParaRPr lang="pt-BR" sz="1000" dirty="0"/>
          </a:p>
        </p:txBody>
      </p:sp>
      <p:sp>
        <p:nvSpPr>
          <p:cNvPr id="19" name="Elipse 18"/>
          <p:cNvSpPr/>
          <p:nvPr/>
        </p:nvSpPr>
        <p:spPr>
          <a:xfrm>
            <a:off x="1307496" y="5121188"/>
            <a:ext cx="1620180" cy="122413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A3P</a:t>
            </a:r>
          </a:p>
          <a:p>
            <a:pPr algn="ctr"/>
            <a:r>
              <a:rPr lang="pt-BR" sz="1000" dirty="0" smtClean="0"/>
              <a:t>Agenda A3P Administração Pública</a:t>
            </a:r>
            <a:endParaRPr lang="pt-BR" sz="1000" dirty="0"/>
          </a:p>
        </p:txBody>
      </p:sp>
      <p:sp>
        <p:nvSpPr>
          <p:cNvPr id="20" name="Elipse 19"/>
          <p:cNvSpPr/>
          <p:nvPr/>
        </p:nvSpPr>
        <p:spPr>
          <a:xfrm>
            <a:off x="305526" y="3878914"/>
            <a:ext cx="1620180" cy="122413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PMEA</a:t>
            </a:r>
          </a:p>
          <a:p>
            <a:pPr algn="ctr"/>
            <a:r>
              <a:rPr lang="pt-BR" sz="1000" dirty="0" smtClean="0"/>
              <a:t>Plano Municipal de Educação Ambiental</a:t>
            </a:r>
            <a:endParaRPr lang="pt-BR" sz="1000" dirty="0"/>
          </a:p>
        </p:txBody>
      </p:sp>
      <p:sp>
        <p:nvSpPr>
          <p:cNvPr id="21" name="Elipse 20"/>
          <p:cNvSpPr/>
          <p:nvPr/>
        </p:nvSpPr>
        <p:spPr>
          <a:xfrm>
            <a:off x="179512" y="2521540"/>
            <a:ext cx="1746194" cy="12241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err="1" smtClean="0"/>
              <a:t>PMMAeC</a:t>
            </a:r>
            <a:endParaRPr lang="pt-BR" b="1" dirty="0" smtClean="0"/>
          </a:p>
          <a:p>
            <a:pPr algn="ctr"/>
            <a:r>
              <a:rPr lang="pt-BR" sz="1000" dirty="0" smtClean="0"/>
              <a:t>Plano Municipal de Mata Atlântica e Cerrado</a:t>
            </a:r>
            <a:endParaRPr lang="pt-BR" sz="1000" dirty="0"/>
          </a:p>
        </p:txBody>
      </p:sp>
      <p:cxnSp>
        <p:nvCxnSpPr>
          <p:cNvPr id="23" name="Conector de seta reta 22"/>
          <p:cNvCxnSpPr/>
          <p:nvPr/>
        </p:nvCxnSpPr>
        <p:spPr>
          <a:xfrm flipV="1">
            <a:off x="3866864" y="2353767"/>
            <a:ext cx="14704" cy="83203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Conector de seta reta 24"/>
          <p:cNvCxnSpPr/>
          <p:nvPr/>
        </p:nvCxnSpPr>
        <p:spPr>
          <a:xfrm flipH="1" flipV="1">
            <a:off x="2355558" y="2414161"/>
            <a:ext cx="359178" cy="77164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Conector de seta reta 28"/>
          <p:cNvCxnSpPr>
            <a:endCxn id="21" idx="6"/>
          </p:cNvCxnSpPr>
          <p:nvPr/>
        </p:nvCxnSpPr>
        <p:spPr>
          <a:xfrm flipH="1" flipV="1">
            <a:off x="1925706" y="3133608"/>
            <a:ext cx="683196" cy="5863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/>
          <p:nvPr/>
        </p:nvCxnSpPr>
        <p:spPr>
          <a:xfrm flipH="1">
            <a:off x="1855177" y="4093284"/>
            <a:ext cx="737052" cy="1885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Conector de seta reta 34"/>
          <p:cNvCxnSpPr/>
          <p:nvPr/>
        </p:nvCxnSpPr>
        <p:spPr>
          <a:xfrm flipH="1">
            <a:off x="2535147" y="4409939"/>
            <a:ext cx="539629" cy="7838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Conector de seta reta 37"/>
          <p:cNvCxnSpPr/>
          <p:nvPr/>
        </p:nvCxnSpPr>
        <p:spPr>
          <a:xfrm>
            <a:off x="3881568" y="4424211"/>
            <a:ext cx="92494" cy="6307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Conector de seta reta 39"/>
          <p:cNvCxnSpPr>
            <a:endCxn id="15" idx="3"/>
          </p:cNvCxnSpPr>
          <p:nvPr/>
        </p:nvCxnSpPr>
        <p:spPr>
          <a:xfrm flipV="1">
            <a:off x="4673656" y="2364757"/>
            <a:ext cx="558124" cy="8210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Conector de seta reta 42"/>
          <p:cNvCxnSpPr/>
          <p:nvPr/>
        </p:nvCxnSpPr>
        <p:spPr>
          <a:xfrm>
            <a:off x="4796925" y="4365541"/>
            <a:ext cx="481981" cy="4971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Conector de seta reta 44"/>
          <p:cNvCxnSpPr>
            <a:endCxn id="16" idx="2"/>
          </p:cNvCxnSpPr>
          <p:nvPr/>
        </p:nvCxnSpPr>
        <p:spPr>
          <a:xfrm flipV="1">
            <a:off x="4905774" y="3562883"/>
            <a:ext cx="494318" cy="15704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074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/>
          <p:cNvSpPr txBox="1"/>
          <p:nvPr/>
        </p:nvSpPr>
        <p:spPr>
          <a:xfrm>
            <a:off x="1763688" y="188640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POLÍTICA MUNICIPAL AMBIENTAL</a:t>
            </a:r>
            <a:endParaRPr lang="pt-BR" sz="2800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579"/>
          <a:stretch/>
        </p:blipFill>
        <p:spPr>
          <a:xfrm>
            <a:off x="0" y="188640"/>
            <a:ext cx="1307496" cy="68171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2483768" y="628948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Planos, Programas e Projetos Municipais</a:t>
            </a:r>
            <a:endParaRPr lang="pt-BR" dirty="0"/>
          </a:p>
        </p:txBody>
      </p:sp>
      <p:sp>
        <p:nvSpPr>
          <p:cNvPr id="3" name="Retângulo de cantos arredondados 2"/>
          <p:cNvSpPr/>
          <p:nvPr/>
        </p:nvSpPr>
        <p:spPr>
          <a:xfrm>
            <a:off x="239163" y="1152168"/>
            <a:ext cx="1728192" cy="55892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/>
              <a:t>PMGIRS</a:t>
            </a:r>
          </a:p>
          <a:p>
            <a:pPr algn="ctr"/>
            <a:r>
              <a:rPr lang="pt-BR" sz="1100" b="1" dirty="0" smtClean="0"/>
              <a:t>PLANO MUNICIPAL DE GERENCIAMENTO DE RESÍDUOS SÓLIDOS</a:t>
            </a:r>
          </a:p>
          <a:p>
            <a:pPr algn="ctr"/>
            <a:endParaRPr lang="pt-BR" sz="1100" b="1" dirty="0" smtClean="0"/>
          </a:p>
          <a:p>
            <a:r>
              <a:rPr lang="pt-BR" sz="1100" dirty="0" smtClean="0"/>
              <a:t>1 – GESTÃO INTEGRADA DE RESÍDUOS SÓLIDOS</a:t>
            </a:r>
            <a:br>
              <a:rPr lang="pt-BR" sz="1100" dirty="0" smtClean="0"/>
            </a:br>
            <a:r>
              <a:rPr lang="pt-BR" sz="1100" dirty="0" smtClean="0"/>
              <a:t>1.1 -  RESÍDUOS DA CONSTRUÇÃO CIVIL</a:t>
            </a:r>
            <a:br>
              <a:rPr lang="pt-BR" sz="1100" dirty="0" smtClean="0"/>
            </a:br>
            <a:r>
              <a:rPr lang="pt-BR" sz="1100" dirty="0" smtClean="0"/>
              <a:t>1.2 – ASFALTO ECOLÓGICO</a:t>
            </a:r>
          </a:p>
          <a:p>
            <a:r>
              <a:rPr lang="pt-BR" sz="1100" dirty="0" smtClean="0"/>
              <a:t>1.3 – ESTÍMULO À RECICLAGEM</a:t>
            </a:r>
          </a:p>
          <a:p>
            <a:r>
              <a:rPr lang="pt-BR" sz="1100" dirty="0" smtClean="0"/>
              <a:t>1.4 – PRÁTICAS SUSTENTÁVEIS NO PAÇO</a:t>
            </a:r>
            <a:br>
              <a:rPr lang="pt-BR" sz="1100" dirty="0" smtClean="0"/>
            </a:br>
            <a:r>
              <a:rPr lang="pt-BR" sz="1100" dirty="0" smtClean="0"/>
              <a:t>1.5 – INSTALAÇÃO DE PEV’S</a:t>
            </a:r>
          </a:p>
          <a:p>
            <a:r>
              <a:rPr lang="pt-BR" sz="1100" dirty="0" smtClean="0"/>
              <a:t>1.6 – PROGRAMA MUNICÍPIOS SUSTENTÁVEIS</a:t>
            </a:r>
          </a:p>
          <a:p>
            <a:r>
              <a:rPr lang="pt-BR" sz="1100" dirty="0" smtClean="0"/>
              <a:t>1.7 – PROGRAMA CIRCULARIDADES</a:t>
            </a:r>
          </a:p>
          <a:p>
            <a:r>
              <a:rPr lang="pt-BR" sz="1100" dirty="0" smtClean="0"/>
              <a:t>1.8 – COMPOSTAGEM</a:t>
            </a:r>
            <a:br>
              <a:rPr lang="pt-BR" sz="1100" dirty="0" smtClean="0"/>
            </a:br>
            <a:r>
              <a:rPr lang="pt-BR" sz="1100" dirty="0" smtClean="0"/>
              <a:t>1.9 – FAZENDAS URBANAS</a:t>
            </a:r>
          </a:p>
          <a:p>
            <a:r>
              <a:rPr lang="pt-BR" sz="1100" dirty="0" smtClean="0"/>
              <a:t>1.10 – SANEAMENTO RURAL SUSTENTÁVEL</a:t>
            </a:r>
          </a:p>
          <a:p>
            <a:pPr algn="ctr"/>
            <a:endParaRPr lang="pt-BR" sz="800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2621605" y="1147232"/>
            <a:ext cx="1656184" cy="5594136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 smtClean="0"/>
              <a:t>PMAU</a:t>
            </a:r>
          </a:p>
          <a:p>
            <a:pPr algn="ctr"/>
            <a:r>
              <a:rPr lang="pt-BR" sz="1100" b="1" dirty="0" smtClean="0"/>
              <a:t>PLANO MUNICIPAL DE ARBORIZAÇÃO URBANA</a:t>
            </a:r>
          </a:p>
          <a:p>
            <a:pPr algn="ctr"/>
            <a:endParaRPr lang="pt-BR" sz="1100" dirty="0" smtClean="0"/>
          </a:p>
          <a:p>
            <a:pPr algn="ctr"/>
            <a:r>
              <a:rPr lang="pt-BR" sz="1100" dirty="0" smtClean="0"/>
              <a:t>2- </a:t>
            </a:r>
            <a:r>
              <a:rPr lang="pt-BR" sz="1100" dirty="0"/>
              <a:t>ARBORIZA SÃO JOSÉ</a:t>
            </a:r>
            <a:br>
              <a:rPr lang="pt-BR" sz="1100" dirty="0"/>
            </a:br>
            <a:r>
              <a:rPr lang="pt-BR" sz="1100" dirty="0" smtClean="0"/>
              <a:t>2.1 </a:t>
            </a:r>
            <a:r>
              <a:rPr lang="pt-BR" sz="1100" dirty="0"/>
              <a:t>- PROSPECÇÃO DE LOCAIS PARA PLANTIO</a:t>
            </a:r>
            <a:br>
              <a:rPr lang="pt-BR" sz="1100" dirty="0"/>
            </a:br>
            <a:r>
              <a:rPr lang="pt-BR" sz="1100" dirty="0" smtClean="0"/>
              <a:t>2.2 </a:t>
            </a:r>
            <a:r>
              <a:rPr lang="pt-BR" sz="1100" dirty="0"/>
              <a:t>– EDUCAÇÃO AMBIENTAL</a:t>
            </a:r>
            <a:br>
              <a:rPr lang="pt-BR" sz="1100" dirty="0"/>
            </a:br>
            <a:r>
              <a:rPr lang="pt-BR" sz="1100" dirty="0" smtClean="0"/>
              <a:t>2.3 </a:t>
            </a:r>
            <a:r>
              <a:rPr lang="pt-BR" sz="1100" dirty="0"/>
              <a:t>– SAÚDE DAS </a:t>
            </a:r>
            <a:r>
              <a:rPr lang="pt-BR" sz="1100" dirty="0" smtClean="0"/>
              <a:t>ÁRVORES</a:t>
            </a:r>
          </a:p>
          <a:p>
            <a:pPr algn="ctr"/>
            <a:r>
              <a:rPr lang="pt-BR" sz="1100" dirty="0" smtClean="0"/>
              <a:t>2.4 </a:t>
            </a:r>
            <a:r>
              <a:rPr lang="pt-BR" sz="1100" dirty="0"/>
              <a:t>– </a:t>
            </a:r>
            <a:r>
              <a:rPr lang="pt-BR" sz="1000" dirty="0"/>
              <a:t>CADASTROS/LAUDOS</a:t>
            </a:r>
            <a:r>
              <a:rPr lang="pt-BR" sz="1100" dirty="0"/>
              <a:t/>
            </a:r>
            <a:br>
              <a:rPr lang="pt-BR" sz="1100" dirty="0"/>
            </a:br>
            <a:r>
              <a:rPr lang="pt-BR" sz="1100" dirty="0" smtClean="0"/>
              <a:t>2.5 </a:t>
            </a:r>
            <a:r>
              <a:rPr lang="pt-BR" sz="1100" dirty="0"/>
              <a:t>– EVENTOS – 4º FORUM  LATINO-AMERICANO E CARIBENHO DE FLORESTAS </a:t>
            </a:r>
            <a:r>
              <a:rPr lang="pt-BR" sz="1100" dirty="0" smtClean="0"/>
              <a:t>URBANAS</a:t>
            </a:r>
          </a:p>
          <a:p>
            <a:pPr algn="ctr"/>
            <a:r>
              <a:rPr lang="pt-BR" sz="1100" dirty="0" smtClean="0"/>
              <a:t>2.6 – ATUALIZAÇÃO DA LEI DE ARBORIZAÇÃO</a:t>
            </a:r>
          </a:p>
          <a:p>
            <a:pPr algn="ctr"/>
            <a:r>
              <a:rPr lang="pt-BR" sz="1100" dirty="0" smtClean="0"/>
              <a:t>2.7 – IPTU – INCENTIVO FISCAL APP E RL</a:t>
            </a:r>
            <a:endParaRPr lang="pt-BR" sz="1100" dirty="0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4932040" y="1147232"/>
            <a:ext cx="1656184" cy="559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 smtClean="0"/>
              <a:t>PMMC</a:t>
            </a:r>
          </a:p>
          <a:p>
            <a:pPr algn="ctr"/>
            <a:r>
              <a:rPr lang="pt-BR" sz="1000" b="1" dirty="0" smtClean="0"/>
              <a:t>PLANO MUNICIPAL DE </a:t>
            </a:r>
          </a:p>
          <a:p>
            <a:pPr algn="ctr"/>
            <a:r>
              <a:rPr lang="pt-BR" sz="1000" b="1" dirty="0" smtClean="0"/>
              <a:t>MUDANÇAS CLIMÁTICAS</a:t>
            </a:r>
          </a:p>
          <a:p>
            <a:pPr algn="ctr"/>
            <a:endParaRPr lang="pt-BR" sz="1000" b="1" dirty="0"/>
          </a:p>
          <a:p>
            <a:pPr algn="ctr"/>
            <a:r>
              <a:rPr lang="pt-BR" sz="1000" dirty="0" smtClean="0"/>
              <a:t>3 - CIDADE CARBONO NEUTRO - IPT</a:t>
            </a:r>
            <a:endParaRPr lang="pt-BR" sz="1000" dirty="0"/>
          </a:p>
          <a:p>
            <a:r>
              <a:rPr lang="pt-BR" sz="1000" dirty="0" smtClean="0"/>
              <a:t>3.1 </a:t>
            </a:r>
            <a:r>
              <a:rPr lang="pt-BR" sz="1000" dirty="0"/>
              <a:t>– </a:t>
            </a:r>
            <a:r>
              <a:rPr lang="pt-BR" sz="1000" dirty="0" smtClean="0"/>
              <a:t>PDDMAP-FCTH/USP ENTREGUE </a:t>
            </a:r>
            <a:endParaRPr lang="pt-BR" sz="1000" dirty="0"/>
          </a:p>
          <a:p>
            <a:r>
              <a:rPr lang="pt-BR" sz="1000" dirty="0"/>
              <a:t>3.2 – INVENTÁRIO DE GASES DE EFEITO </a:t>
            </a:r>
            <a:r>
              <a:rPr lang="pt-BR" sz="1000" dirty="0" smtClean="0"/>
              <a:t>ESTUFA-ENTREGUE</a:t>
            </a:r>
          </a:p>
          <a:p>
            <a:r>
              <a:rPr lang="pt-BR" sz="1000" dirty="0" smtClean="0"/>
              <a:t>3.3 – PROGRAMA OBSERVA – APOIO A PLATAFORMA GEOSANJA</a:t>
            </a:r>
          </a:p>
          <a:p>
            <a:r>
              <a:rPr lang="pt-BR" sz="1000" dirty="0" smtClean="0"/>
              <a:t>3.4- GERENCIAMENTO DE ÁREAS CONTAMINADAS</a:t>
            </a:r>
          </a:p>
          <a:p>
            <a:r>
              <a:rPr lang="pt-BR" sz="1000" dirty="0" smtClean="0"/>
              <a:t>3.5 – LICENCIAMENTO AMBIENTAL</a:t>
            </a:r>
          </a:p>
          <a:p>
            <a:r>
              <a:rPr lang="pt-BR" sz="1000" dirty="0" smtClean="0"/>
              <a:t>3.5 – UNIDADES DE CONSERVAÇÃO/FAUNA SILVESTRE</a:t>
            </a:r>
          </a:p>
          <a:p>
            <a:r>
              <a:rPr lang="pt-BR" sz="1000" dirty="0" smtClean="0"/>
              <a:t>3.6 – PAGAMENTO POR SERVIÇOS AMBIENTAIS</a:t>
            </a:r>
          </a:p>
          <a:p>
            <a:r>
              <a:rPr lang="pt-BR" sz="1000" dirty="0" smtClean="0"/>
              <a:t>3.7 – PRÓ-AGUAS ANA/MINISTÉRIO MEIO AMBIENTE</a:t>
            </a:r>
          </a:p>
          <a:p>
            <a:pPr algn="ctr"/>
            <a:endParaRPr lang="pt-BR" sz="1000" dirty="0" smtClean="0"/>
          </a:p>
          <a:p>
            <a:pPr algn="ctr"/>
            <a:endParaRPr lang="pt-BR" sz="1000" dirty="0"/>
          </a:p>
          <a:p>
            <a:pPr algn="ctr"/>
            <a:endParaRPr lang="pt-BR" dirty="0"/>
          </a:p>
        </p:txBody>
      </p:sp>
      <p:sp>
        <p:nvSpPr>
          <p:cNvPr id="22" name="Retângulo de cantos arredondados 21"/>
          <p:cNvSpPr/>
          <p:nvPr/>
        </p:nvSpPr>
        <p:spPr>
          <a:xfrm>
            <a:off x="7308304" y="1147232"/>
            <a:ext cx="1368152" cy="400502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 smtClean="0"/>
              <a:t>PDRS</a:t>
            </a:r>
          </a:p>
          <a:p>
            <a:pPr algn="ctr"/>
            <a:r>
              <a:rPr lang="pt-BR" sz="1000" dirty="0" smtClean="0"/>
              <a:t>PLANO DE DESENVOLVIMENTO RURAL SUSTENTÁVEL</a:t>
            </a:r>
          </a:p>
          <a:p>
            <a:pPr algn="ctr"/>
            <a:endParaRPr lang="pt-BR" sz="1000" dirty="0" smtClean="0"/>
          </a:p>
          <a:p>
            <a:pPr algn="ctr"/>
            <a:r>
              <a:rPr lang="pt-BR" sz="1000" dirty="0" smtClean="0"/>
              <a:t>4 - CMDR – CONSELHO MUNICIPAL DE DESENVOLVIMENTO RURAL/PONTO RURAL/DDR</a:t>
            </a: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4474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/>
          <p:cNvSpPr txBox="1"/>
          <p:nvPr/>
        </p:nvSpPr>
        <p:spPr>
          <a:xfrm>
            <a:off x="1763688" y="188640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POLÍTICA MUNICIPAL AMBIENTAL</a:t>
            </a:r>
            <a:endParaRPr lang="pt-BR" sz="2800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579"/>
          <a:stretch/>
        </p:blipFill>
        <p:spPr>
          <a:xfrm>
            <a:off x="0" y="188640"/>
            <a:ext cx="1307496" cy="68171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2483768" y="628948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Planos, Programas e Projetos Municipais</a:t>
            </a:r>
            <a:endParaRPr lang="pt-BR" dirty="0"/>
          </a:p>
        </p:txBody>
      </p:sp>
      <p:sp>
        <p:nvSpPr>
          <p:cNvPr id="2" name="Retângulo de cantos arredondados 1"/>
          <p:cNvSpPr/>
          <p:nvPr/>
        </p:nvSpPr>
        <p:spPr>
          <a:xfrm>
            <a:off x="7344308" y="1180324"/>
            <a:ext cx="1656184" cy="12944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9 - PMVA</a:t>
            </a:r>
          </a:p>
          <a:p>
            <a:pPr algn="ctr"/>
            <a:r>
              <a:rPr lang="pt-BR" dirty="0" smtClean="0"/>
              <a:t>Programa Município Verde e Azul</a:t>
            </a:r>
            <a:endParaRPr lang="pt-BR" dirty="0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5436096" y="1180323"/>
            <a:ext cx="1656184" cy="4768955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/>
              <a:t>PMMAEC</a:t>
            </a:r>
          </a:p>
          <a:p>
            <a:pPr algn="ctr"/>
            <a:r>
              <a:rPr lang="pt-BR" sz="1200" b="1" dirty="0" smtClean="0"/>
              <a:t>PLANO MUNICIPAL DE MATA ATLÂNTICA E CERRADO</a:t>
            </a:r>
          </a:p>
          <a:p>
            <a:pPr algn="ctr"/>
            <a:endParaRPr lang="pt-BR" sz="1200" dirty="0" smtClean="0"/>
          </a:p>
          <a:p>
            <a:pPr algn="ctr"/>
            <a:r>
              <a:rPr lang="pt-BR" sz="1200" dirty="0"/>
              <a:t>8</a:t>
            </a:r>
            <a:r>
              <a:rPr lang="pt-BR" sz="1200" dirty="0" smtClean="0"/>
              <a:t> – UNIDADES DE CONSERVAÇÃO</a:t>
            </a:r>
            <a:br>
              <a:rPr lang="pt-BR" sz="1200" dirty="0" smtClean="0"/>
            </a:br>
            <a:r>
              <a:rPr lang="pt-BR" sz="1200" dirty="0" smtClean="0"/>
              <a:t>8.1 – PARQUE DO CERRADO</a:t>
            </a:r>
            <a:br>
              <a:rPr lang="pt-BR" sz="1200" dirty="0" smtClean="0"/>
            </a:br>
            <a:r>
              <a:rPr lang="pt-BR" sz="1200" dirty="0" smtClean="0"/>
              <a:t>8.2 – PARQUE NATURAL MUNICIPAL AUGUSTO RUSCHI - PNMAR</a:t>
            </a:r>
            <a:br>
              <a:rPr lang="pt-BR" sz="1200" dirty="0" smtClean="0"/>
            </a:br>
            <a:r>
              <a:rPr lang="pt-BR" sz="1200" dirty="0" smtClean="0"/>
              <a:t>8.3 – PLANO MUNICIPAL DA MATA ATLÂNTICA E CERRADO</a:t>
            </a:r>
            <a:br>
              <a:rPr lang="pt-BR" sz="1200" dirty="0" smtClean="0"/>
            </a:br>
            <a:r>
              <a:rPr lang="pt-BR" sz="1200" dirty="0" smtClean="0"/>
              <a:t>8.4 – PARQUE TAKEO KACUTA – JARDIM SANTA JÚLIA</a:t>
            </a:r>
          </a:p>
          <a:p>
            <a:pPr algn="ctr"/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256665" y="1152168"/>
            <a:ext cx="1507023" cy="400502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PDPA</a:t>
            </a:r>
          </a:p>
          <a:p>
            <a:pPr algn="ctr"/>
            <a:r>
              <a:rPr lang="pt-BR" dirty="0" smtClean="0"/>
              <a:t>5 - </a:t>
            </a:r>
            <a:r>
              <a:rPr lang="pt-BR" sz="1600" dirty="0" smtClean="0"/>
              <a:t>PLANO DE PROTEÇÃO AMBIENTAL DO JAGUARI </a:t>
            </a:r>
          </a:p>
          <a:p>
            <a:pPr algn="ctr"/>
            <a:endParaRPr lang="pt-BR" dirty="0"/>
          </a:p>
          <a:p>
            <a:pPr algn="ctr"/>
            <a:endParaRPr lang="pt-BR" dirty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1979712" y="1168528"/>
            <a:ext cx="1512168" cy="400502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/>
              <a:t>A3P</a:t>
            </a:r>
          </a:p>
          <a:p>
            <a:pPr algn="ctr"/>
            <a:r>
              <a:rPr lang="pt-BR" sz="1200" dirty="0" smtClean="0"/>
              <a:t>AGENDA A3P </a:t>
            </a:r>
            <a:r>
              <a:rPr lang="pt-BR" sz="1100" dirty="0" smtClean="0"/>
              <a:t>ADMINISTRAÇÃO</a:t>
            </a:r>
            <a:r>
              <a:rPr lang="pt-BR" sz="1200" dirty="0" smtClean="0"/>
              <a:t> PÚBLICA</a:t>
            </a:r>
          </a:p>
          <a:p>
            <a:pPr algn="ctr"/>
            <a:r>
              <a:rPr lang="pt-BR" sz="1200" dirty="0" smtClean="0"/>
              <a:t>A ADOÇÃO DA A3P </a:t>
            </a:r>
          </a:p>
          <a:p>
            <a:pPr algn="ctr"/>
            <a:r>
              <a:rPr lang="pt-BR" sz="1200" dirty="0" smtClean="0"/>
              <a:t>6 - DEMONSTRA A PREOCUPAÇÃO DO ÓRGÃO EM OBTER EFICIÊNCIA NA ATIVIDADE PÚBLICA ENQUANTO PROMOVE A PRESERVAÇÃO DO MEIO AMBIENTE</a:t>
            </a:r>
            <a:endParaRPr lang="pt-BR" sz="1200" dirty="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3707904" y="1140036"/>
            <a:ext cx="1584176" cy="480924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/>
              <a:t>PMEA</a:t>
            </a:r>
          </a:p>
          <a:p>
            <a:pPr algn="ctr"/>
            <a:r>
              <a:rPr lang="pt-BR" sz="1200" dirty="0" smtClean="0"/>
              <a:t>PLANO MUNICIPAL DE EDUCAÇÃO AMBIENTAL</a:t>
            </a:r>
          </a:p>
          <a:p>
            <a:pPr algn="ctr"/>
            <a:endParaRPr lang="pt-BR" sz="1200" dirty="0" smtClean="0"/>
          </a:p>
          <a:p>
            <a:pPr algn="ctr"/>
            <a:endParaRPr lang="pt-BR" sz="1200" dirty="0" smtClean="0"/>
          </a:p>
          <a:p>
            <a:pPr algn="ctr"/>
            <a:endParaRPr lang="pt-BR" sz="1200" dirty="0" smtClean="0"/>
          </a:p>
          <a:p>
            <a:pPr algn="ctr"/>
            <a:r>
              <a:rPr lang="pt-BR" sz="1200" b="1" dirty="0"/>
              <a:t>7</a:t>
            </a:r>
            <a:r>
              <a:rPr lang="pt-BR" sz="1200" b="1" dirty="0" smtClean="0"/>
              <a:t> – ESCOLA SUSTENTÁVEL</a:t>
            </a:r>
            <a:br>
              <a:rPr lang="pt-BR" sz="1200" b="1" dirty="0" smtClean="0"/>
            </a:br>
            <a:r>
              <a:rPr lang="pt-BR" sz="1200" dirty="0"/>
              <a:t>7</a:t>
            </a:r>
            <a:r>
              <a:rPr lang="pt-BR" sz="1200" dirty="0" smtClean="0"/>
              <a:t>.1 – REFORMULAÇÃO CENTRO DE EDUCAÇÃO AMBIENTAL</a:t>
            </a:r>
            <a:br>
              <a:rPr lang="pt-BR" sz="1200" dirty="0" smtClean="0"/>
            </a:br>
            <a:r>
              <a:rPr lang="pt-BR" sz="1200" dirty="0"/>
              <a:t>7</a:t>
            </a:r>
            <a:r>
              <a:rPr lang="pt-BR" sz="1200" dirty="0" smtClean="0"/>
              <a:t>.2 – POMARES NATIVOS EDUCATIVOS</a:t>
            </a:r>
            <a:br>
              <a:rPr lang="pt-BR" sz="1200" dirty="0" smtClean="0"/>
            </a:br>
            <a:r>
              <a:rPr lang="pt-BR" sz="1200" dirty="0"/>
              <a:t>7</a:t>
            </a:r>
            <a:r>
              <a:rPr lang="pt-BR" sz="1200" dirty="0" smtClean="0"/>
              <a:t>.3 – HORTAS URBANAS</a:t>
            </a:r>
            <a:br>
              <a:rPr lang="pt-BR" sz="1200" dirty="0" smtClean="0"/>
            </a:br>
            <a:r>
              <a:rPr lang="pt-BR" sz="1200" dirty="0"/>
              <a:t>7</a:t>
            </a:r>
            <a:r>
              <a:rPr lang="pt-BR" sz="1200" dirty="0" smtClean="0"/>
              <a:t>.4 – PROGRAMA REVITALIZAÇÃO DE NASCENTES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553967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/>
          <p:cNvSpPr txBox="1"/>
          <p:nvPr/>
        </p:nvSpPr>
        <p:spPr>
          <a:xfrm>
            <a:off x="1763688" y="188640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POLÍTICA MUNICIPAL AMBIENTAL</a:t>
            </a:r>
            <a:endParaRPr lang="pt-BR" sz="2800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579"/>
          <a:stretch/>
        </p:blipFill>
        <p:spPr>
          <a:xfrm>
            <a:off x="0" y="188640"/>
            <a:ext cx="1307496" cy="68171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2483768" y="628948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Planos, Programas e Projetos Municipais</a:t>
            </a:r>
            <a:endParaRPr lang="pt-BR" dirty="0"/>
          </a:p>
        </p:txBody>
      </p:sp>
      <p:sp>
        <p:nvSpPr>
          <p:cNvPr id="13" name="Retângulo de cantos arredondados 12"/>
          <p:cNvSpPr/>
          <p:nvPr/>
        </p:nvSpPr>
        <p:spPr>
          <a:xfrm>
            <a:off x="3419872" y="1174769"/>
            <a:ext cx="2088232" cy="522026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800" dirty="0">
              <a:solidFill>
                <a:schemeClr val="tx1"/>
              </a:solidFill>
            </a:endParaRPr>
          </a:p>
          <a:p>
            <a:pPr algn="ctr"/>
            <a:endParaRPr lang="pt-BR" sz="800" dirty="0" smtClean="0">
              <a:solidFill>
                <a:schemeClr val="tx1"/>
              </a:solidFill>
            </a:endParaRPr>
          </a:p>
          <a:p>
            <a:pPr algn="ctr"/>
            <a:endParaRPr lang="pt-BR" sz="800" dirty="0">
              <a:solidFill>
                <a:schemeClr val="tx1"/>
              </a:solidFill>
            </a:endParaRPr>
          </a:p>
          <a:p>
            <a:pPr algn="ctr"/>
            <a:endParaRPr lang="pt-BR" sz="800" dirty="0" smtClean="0">
              <a:solidFill>
                <a:schemeClr val="tx1"/>
              </a:solidFill>
            </a:endParaRPr>
          </a:p>
          <a:p>
            <a:pPr algn="ctr"/>
            <a:endParaRPr lang="pt-BR" sz="1200" b="1" dirty="0">
              <a:solidFill>
                <a:schemeClr val="tx1"/>
              </a:solidFill>
            </a:endParaRPr>
          </a:p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FAUNA SILVESTRE</a:t>
            </a:r>
          </a:p>
          <a:p>
            <a:pPr algn="ctr"/>
            <a:endParaRPr lang="pt-BR" sz="1200" b="1" dirty="0">
              <a:solidFill>
                <a:schemeClr val="tx1"/>
              </a:solidFill>
            </a:endParaRPr>
          </a:p>
          <a:p>
            <a:pPr algn="ctr"/>
            <a:endParaRPr lang="pt-BR" sz="1200" b="1" dirty="0" smtClean="0">
              <a:solidFill>
                <a:schemeClr val="tx1"/>
              </a:solidFill>
            </a:endParaRPr>
          </a:p>
          <a:p>
            <a:pPr algn="ctr"/>
            <a:r>
              <a:rPr lang="pt-BR" sz="1200" b="1" dirty="0">
                <a:solidFill>
                  <a:schemeClr val="tx1"/>
                </a:solidFill>
              </a:rPr>
              <a:t/>
            </a:r>
            <a:br>
              <a:rPr lang="pt-BR" sz="1200" b="1" dirty="0">
                <a:solidFill>
                  <a:schemeClr val="tx1"/>
                </a:solidFill>
              </a:rPr>
            </a:br>
            <a:r>
              <a:rPr lang="pt-BR" sz="1200" b="1" dirty="0" smtClean="0">
                <a:solidFill>
                  <a:schemeClr val="tx1"/>
                </a:solidFill>
              </a:rPr>
              <a:t>11 </a:t>
            </a:r>
            <a:r>
              <a:rPr lang="pt-BR" sz="1200" b="1" dirty="0">
                <a:solidFill>
                  <a:schemeClr val="tx1"/>
                </a:solidFill>
              </a:rPr>
              <a:t>-  PROGRAMA </a:t>
            </a:r>
            <a:r>
              <a:rPr lang="pt-BR" sz="1200" b="1" dirty="0" smtClean="0">
                <a:solidFill>
                  <a:schemeClr val="tx1"/>
                </a:solidFill>
              </a:rPr>
              <a:t>PRIMATAS</a:t>
            </a:r>
          </a:p>
          <a:p>
            <a:pPr algn="ctr"/>
            <a:r>
              <a:rPr lang="pt-BR" sz="1200" b="1" dirty="0">
                <a:solidFill>
                  <a:schemeClr val="tx1"/>
                </a:solidFill>
              </a:rPr>
              <a:t/>
            </a:r>
            <a:br>
              <a:rPr lang="pt-BR" sz="1200" b="1" dirty="0">
                <a:solidFill>
                  <a:schemeClr val="tx1"/>
                </a:solidFill>
              </a:rPr>
            </a:br>
            <a:r>
              <a:rPr lang="pt-BR" sz="1200" b="1" dirty="0" smtClean="0">
                <a:solidFill>
                  <a:schemeClr val="tx1"/>
                </a:solidFill>
              </a:rPr>
              <a:t>11.1 </a:t>
            </a:r>
            <a:r>
              <a:rPr lang="pt-BR" sz="1200" b="1" dirty="0">
                <a:solidFill>
                  <a:schemeClr val="tx1"/>
                </a:solidFill>
              </a:rPr>
              <a:t>– PROJETO </a:t>
            </a:r>
            <a:r>
              <a:rPr lang="pt-BR" sz="1200" b="1" dirty="0" smtClean="0">
                <a:solidFill>
                  <a:schemeClr val="tx1"/>
                </a:solidFill>
              </a:rPr>
              <a:t>SAGUI-DA-SERRA-ESCURO</a:t>
            </a:r>
          </a:p>
          <a:p>
            <a:pPr algn="ctr"/>
            <a:r>
              <a:rPr lang="pt-BR" sz="1200" b="1" dirty="0">
                <a:solidFill>
                  <a:schemeClr val="tx1"/>
                </a:solidFill>
              </a:rPr>
              <a:t/>
            </a:r>
            <a:br>
              <a:rPr lang="pt-BR" sz="1200" b="1" dirty="0">
                <a:solidFill>
                  <a:schemeClr val="tx1"/>
                </a:solidFill>
              </a:rPr>
            </a:br>
            <a:r>
              <a:rPr lang="pt-BR" sz="1200" b="1" dirty="0" smtClean="0">
                <a:solidFill>
                  <a:schemeClr val="tx1"/>
                </a:solidFill>
              </a:rPr>
              <a:t>11.2– </a:t>
            </a:r>
            <a:r>
              <a:rPr lang="pt-BR" sz="1200" b="1" dirty="0">
                <a:solidFill>
                  <a:schemeClr val="tx1"/>
                </a:solidFill>
              </a:rPr>
              <a:t>PROGRAMA AVOANDO </a:t>
            </a:r>
            <a:r>
              <a:rPr lang="pt-BR" sz="1200" b="1" dirty="0" smtClean="0">
                <a:solidFill>
                  <a:schemeClr val="tx1"/>
                </a:solidFill>
              </a:rPr>
              <a:t>SFX</a:t>
            </a:r>
          </a:p>
          <a:p>
            <a:pPr algn="ctr"/>
            <a:r>
              <a:rPr lang="pt-BR" sz="1200" b="1" dirty="0">
                <a:solidFill>
                  <a:schemeClr val="tx1"/>
                </a:solidFill>
              </a:rPr>
              <a:t/>
            </a:r>
            <a:br>
              <a:rPr lang="pt-BR" sz="1200" b="1" dirty="0">
                <a:solidFill>
                  <a:schemeClr val="tx1"/>
                </a:solidFill>
              </a:rPr>
            </a:br>
            <a:r>
              <a:rPr lang="pt-BR" sz="1200" b="1" dirty="0" smtClean="0">
                <a:solidFill>
                  <a:schemeClr val="tx1"/>
                </a:solidFill>
              </a:rPr>
              <a:t>11.3 </a:t>
            </a:r>
            <a:r>
              <a:rPr lang="pt-BR" sz="1200" b="1" dirty="0">
                <a:solidFill>
                  <a:schemeClr val="tx1"/>
                </a:solidFill>
              </a:rPr>
              <a:t>– SINALIZAÇÃO DE TRAVESSIA DE FAUNA </a:t>
            </a:r>
            <a:r>
              <a:rPr lang="pt-BR" sz="1200" b="1" dirty="0" smtClean="0">
                <a:solidFill>
                  <a:schemeClr val="tx1"/>
                </a:solidFill>
              </a:rPr>
              <a:t>SILVESTRE</a:t>
            </a:r>
          </a:p>
          <a:p>
            <a:pPr algn="ctr"/>
            <a:r>
              <a:rPr lang="pt-BR" sz="1200" b="1" dirty="0">
                <a:solidFill>
                  <a:schemeClr val="tx1"/>
                </a:solidFill>
              </a:rPr>
              <a:t/>
            </a:r>
            <a:br>
              <a:rPr lang="pt-BR" sz="1200" b="1" dirty="0">
                <a:solidFill>
                  <a:schemeClr val="tx1"/>
                </a:solidFill>
              </a:rPr>
            </a:br>
            <a:r>
              <a:rPr lang="pt-BR" sz="1200" b="1" dirty="0" smtClean="0">
                <a:solidFill>
                  <a:schemeClr val="tx1"/>
                </a:solidFill>
              </a:rPr>
              <a:t>11.4 </a:t>
            </a:r>
            <a:r>
              <a:rPr lang="pt-BR" sz="1200" b="1" dirty="0">
                <a:solidFill>
                  <a:schemeClr val="tx1"/>
                </a:solidFill>
              </a:rPr>
              <a:t>– ABELHAS SEM FERRÃO</a:t>
            </a:r>
            <a:r>
              <a:rPr lang="pt-BR" sz="1050" dirty="0">
                <a:solidFill>
                  <a:schemeClr val="tx1"/>
                </a:solidFill>
              </a:rPr>
              <a:t/>
            </a:r>
            <a:br>
              <a:rPr lang="pt-BR" sz="1050" dirty="0">
                <a:solidFill>
                  <a:schemeClr val="tx1"/>
                </a:solidFill>
              </a:rPr>
            </a:br>
            <a:r>
              <a:rPr lang="pt-BR" sz="1050" dirty="0">
                <a:solidFill>
                  <a:schemeClr val="tx1"/>
                </a:solidFill>
              </a:rPr>
              <a:t/>
            </a:r>
            <a:br>
              <a:rPr lang="pt-BR" sz="1050" dirty="0">
                <a:solidFill>
                  <a:schemeClr val="tx1"/>
                </a:solidFill>
              </a:rPr>
            </a:br>
            <a:r>
              <a:rPr lang="pt-BR" sz="1050" dirty="0">
                <a:solidFill>
                  <a:schemeClr val="tx1"/>
                </a:solidFill>
              </a:rPr>
              <a:t/>
            </a:r>
            <a:br>
              <a:rPr lang="pt-BR" sz="1050" dirty="0">
                <a:solidFill>
                  <a:schemeClr val="tx1"/>
                </a:solidFill>
              </a:rPr>
            </a:br>
            <a:endParaRPr lang="pt-BR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649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2439</TotalTime>
  <Words>285</Words>
  <Application>Microsoft Office PowerPoint</Application>
  <PresentationFormat>Apresentação na tela (4:3)</PresentationFormat>
  <Paragraphs>101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Fluxo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 de Conservação do Banhado</dc:title>
  <dc:creator>Diego de Souza Santos</dc:creator>
  <cp:lastModifiedBy>Marisa do Prado Sa Durante</cp:lastModifiedBy>
  <cp:revision>139</cp:revision>
  <cp:lastPrinted>2024-12-05T17:45:37Z</cp:lastPrinted>
  <dcterms:created xsi:type="dcterms:W3CDTF">2013-11-27T10:29:18Z</dcterms:created>
  <dcterms:modified xsi:type="dcterms:W3CDTF">2024-12-13T17:18:37Z</dcterms:modified>
</cp:coreProperties>
</file>