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4" r:id="rId9"/>
    <p:sldId id="263" r:id="rId10"/>
    <p:sldId id="268" r:id="rId11"/>
    <p:sldId id="266" r:id="rId12"/>
  </p:sldIdLst>
  <p:sldSz cx="9144000" cy="6858000" type="screen4x3"/>
  <p:notesSz cx="6807200" cy="99393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7" d="100"/>
          <a:sy n="117" d="100"/>
        </p:scale>
        <p:origin x="-1464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d303247\GCONTRATOS\SUSTENTABILIDADE\2023\RELAT&#211;RIOS\COMAM\Hist&#243;rico%20Conta%20Fumcam%2031-12-2023_vers&#227;o%20d&#233;ri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 b="0"/>
              <a:t>FUMCAM</a:t>
            </a:r>
            <a:r>
              <a:rPr lang="pt-BR" b="0" baseline="0"/>
              <a:t> - Receita x Despesa</a:t>
            </a:r>
            <a:endParaRPr lang="pt-BR" b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numRef>
              <c:f>'Fechamento 2022 - historico'!$B$4:$B$13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'Fechamento 2022 - historico'!$D$4:$D$13</c:f>
              <c:numCache>
                <c:formatCode>"R$"\ #,##0.00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4500</c:v>
                </c:pt>
                <c:pt idx="3">
                  <c:v>180635.85</c:v>
                </c:pt>
                <c:pt idx="4">
                  <c:v>283814.93</c:v>
                </c:pt>
                <c:pt idx="5">
                  <c:v>740881.19</c:v>
                </c:pt>
                <c:pt idx="6">
                  <c:v>751190.37000000011</c:v>
                </c:pt>
                <c:pt idx="7">
                  <c:v>677938.58</c:v>
                </c:pt>
                <c:pt idx="8">
                  <c:v>1078067.8400000001</c:v>
                </c:pt>
                <c:pt idx="9">
                  <c:v>3568420.5599999973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A20-4C38-A477-7E5A28D1573B}"/>
            </c:ext>
          </c:extLst>
        </c:ser>
        <c:ser>
          <c:idx val="0"/>
          <c:order val="1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0.10652463382157124"/>
                  <c:y val="-1.94174707801465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6A20-4C38-A477-7E5A28D1573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9.764758100310704E-2"/>
                  <c:y val="-0.135922295461026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6A20-4C38-A477-7E5A28D1573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8862642169728785E-2"/>
                  <c:y val="-0.121315039743905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6A20-4C38-A477-7E5A28D1573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2966122612156924E-2"/>
                  <c:y val="-0.116287915101850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6A20-4C38-A477-7E5A28D1573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5320088300220751E-3"/>
                  <c:y val="-9.92555572691539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6A20-4C38-A477-7E5A28D1573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'Fechamento 2022 - historico'!$B$4:$B$13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'Fechamento 2022 - historico'!$E$4:$E$13</c:f>
              <c:numCache>
                <c:formatCode>"R$"\ #,##0.00</c:formatCode>
                <c:ptCount val="10"/>
                <c:pt idx="0">
                  <c:v>54078.73</c:v>
                </c:pt>
                <c:pt idx="1">
                  <c:v>589841.74</c:v>
                </c:pt>
                <c:pt idx="2">
                  <c:v>505404.18999999994</c:v>
                </c:pt>
                <c:pt idx="3">
                  <c:v>588180.7300000001</c:v>
                </c:pt>
                <c:pt idx="4">
                  <c:v>702036.82999999984</c:v>
                </c:pt>
                <c:pt idx="5">
                  <c:v>571049.24</c:v>
                </c:pt>
                <c:pt idx="6">
                  <c:v>1025074.97</c:v>
                </c:pt>
                <c:pt idx="7">
                  <c:v>2017782.6700000009</c:v>
                </c:pt>
                <c:pt idx="8">
                  <c:v>2023672.4000000004</c:v>
                </c:pt>
                <c:pt idx="9" formatCode="&quot;R$&quot;#,##0.00_);[Red]\(&quot;R$&quot;#,##0.00\)">
                  <c:v>6080311.3399999999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6A20-4C38-A477-7E5A28D157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976000"/>
        <c:axId val="63249728"/>
      </c:barChart>
      <c:catAx>
        <c:axId val="142976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3249728"/>
        <c:crosses val="autoZero"/>
        <c:auto val="1"/>
        <c:lblAlgn val="ctr"/>
        <c:lblOffset val="100"/>
        <c:noMultiLvlLbl val="0"/>
      </c:catAx>
      <c:valAx>
        <c:axId val="63249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R$&quot;\ 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42976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1B75BEC-0528-4F6A-BCF4-AFCBEC1FBEEA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3A9FB64-C87A-4DFE-96F8-0ED430E819A5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C00D846B-AB2D-4F7A-8793-5E70300AB8B6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177A9347-CA7C-44C1-9B1C-8120B0AA7601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D1119C59-74BE-4358-8C1A-20991E24D0FC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7B496D84-BC01-4C00-993A-36D576A6504F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B66BE3C0-A56D-4D3F-8594-E8E579A7DDC2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830D3ADC-9302-4718-8CE7-A8446CEE0A95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F5DCB7C0-E3E9-4EA5-9EBE-F60A13BF0EEA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5736C762-7183-4F7B-A4D6-363E55B58304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5AACDFC0-C95C-4376-B7B8-B6BC3F2637E4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D3E3335-E8B7-4C7E-91B9-953993AE205B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A9B215B3-69C0-4D98-918F-DFBC7A47B990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DBE0F5C3-4D08-4751-A712-DDD69B88FFF4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613780E6-270F-48C7-A647-ED9966D190E5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0C4455B7-472C-46A2-AB6C-F7E1574A8360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7AC1AC1E-97FA-468E-9672-B827EDD26F20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89F0A84B-062D-4B95-96DC-18C24452141F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9C2D293-297C-4ACE-9FE8-E26C68B2907F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C575313B-6D3A-4073-BC5C-A32270636723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3670AAD6-7969-437C-93F4-65513C651449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2D4B66C-FB63-4462-8871-1B870D0C07EB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C1DCA25-7485-438D-8D2C-36037ECAE939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051539E-CF28-4FB6-9BBD-DE39A6A3A431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g object 16"/>
          <p:cNvSpPr/>
          <p:nvPr/>
        </p:nvSpPr>
        <p:spPr>
          <a:xfrm>
            <a:off x="5606640" y="6309360"/>
            <a:ext cx="3537000" cy="547920"/>
          </a:xfrm>
          <a:custGeom>
            <a:avLst/>
            <a:gdLst>
              <a:gd name="textAreaLeft" fmla="*/ 0 w 3537000"/>
              <a:gd name="textAreaRight" fmla="*/ 3537720 w 3537000"/>
              <a:gd name="textAreaTop" fmla="*/ 0 h 547920"/>
              <a:gd name="textAreaBottom" fmla="*/ 548640 h 547920"/>
            </a:gdLst>
            <a:ahLst/>
            <a:cxnLst/>
            <a:rect l="textAreaLeft" t="textAreaTop" r="textAreaRight" b="textAreaBottom"/>
            <a:pathLst>
              <a:path w="3537584" h="548640">
                <a:moveTo>
                  <a:pt x="3537204" y="0"/>
                </a:moveTo>
                <a:lnTo>
                  <a:pt x="1512951" y="0"/>
                </a:lnTo>
                <a:lnTo>
                  <a:pt x="0" y="548639"/>
                </a:lnTo>
                <a:lnTo>
                  <a:pt x="3534790" y="548639"/>
                </a:lnTo>
                <a:lnTo>
                  <a:pt x="3537204" y="0"/>
                </a:lnTo>
                <a:close/>
              </a:path>
            </a:pathLst>
          </a:custGeom>
          <a:solidFill>
            <a:srgbClr val="073B64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1" name="bg object 17"/>
          <p:cNvSpPr/>
          <p:nvPr/>
        </p:nvSpPr>
        <p:spPr>
          <a:xfrm>
            <a:off x="0" y="6309360"/>
            <a:ext cx="9143280" cy="547920"/>
          </a:xfrm>
          <a:custGeom>
            <a:avLst/>
            <a:gdLst>
              <a:gd name="textAreaLeft" fmla="*/ 0 w 9143280"/>
              <a:gd name="textAreaRight" fmla="*/ 9144000 w 9143280"/>
              <a:gd name="textAreaTop" fmla="*/ 0 h 547920"/>
              <a:gd name="textAreaBottom" fmla="*/ 548640 h 547920"/>
            </a:gdLst>
            <a:ahLst/>
            <a:cxnLst/>
            <a:rect l="textAreaLeft" t="textAreaTop" r="textAreaRight" b="textAreaBottom"/>
            <a:pathLst>
              <a:path w="9144000" h="548640">
                <a:moveTo>
                  <a:pt x="7102729" y="0"/>
                </a:moveTo>
                <a:lnTo>
                  <a:pt x="0" y="279"/>
                </a:lnTo>
                <a:lnTo>
                  <a:pt x="0" y="548636"/>
                </a:lnTo>
                <a:lnTo>
                  <a:pt x="9143988" y="548636"/>
                </a:lnTo>
                <a:lnTo>
                  <a:pt x="7102729" y="0"/>
                </a:lnTo>
                <a:close/>
              </a:path>
            </a:pathLst>
          </a:custGeom>
          <a:solidFill>
            <a:srgbClr val="BEEBF9">
              <a:alpha val="80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pic>
        <p:nvPicPr>
          <p:cNvPr id="2" name="bg object 18"/>
          <p:cNvPicPr/>
          <p:nvPr/>
        </p:nvPicPr>
        <p:blipFill>
          <a:blip r:embed="rId14"/>
          <a:stretch/>
        </p:blipFill>
        <p:spPr>
          <a:xfrm>
            <a:off x="251280" y="6365880"/>
            <a:ext cx="593640" cy="433800"/>
          </a:xfrm>
          <a:prstGeom prst="rect">
            <a:avLst/>
          </a:prstGeom>
          <a:ln w="0">
            <a:noFill/>
          </a:ln>
        </p:spPr>
      </p:pic>
      <p:sp>
        <p:nvSpPr>
          <p:cNvPr id="3" name="bg object 19"/>
          <p:cNvSpPr/>
          <p:nvPr/>
        </p:nvSpPr>
        <p:spPr>
          <a:xfrm>
            <a:off x="1089720" y="693360"/>
            <a:ext cx="6963840" cy="70920"/>
          </a:xfrm>
          <a:custGeom>
            <a:avLst/>
            <a:gdLst>
              <a:gd name="textAreaLeft" fmla="*/ 0 w 6963840"/>
              <a:gd name="textAreaRight" fmla="*/ 6964560 w 6963840"/>
              <a:gd name="textAreaTop" fmla="*/ 0 h 70920"/>
              <a:gd name="textAreaBottom" fmla="*/ 71640 h 70920"/>
            </a:gdLst>
            <a:ahLst/>
            <a:cxnLst/>
            <a:rect l="textAreaLeft" t="textAreaTop" r="textAreaRight" b="textAreaBottom"/>
            <a:pathLst>
              <a:path w="6964680" h="71754">
                <a:moveTo>
                  <a:pt x="6964680" y="0"/>
                </a:moveTo>
                <a:lnTo>
                  <a:pt x="0" y="0"/>
                </a:lnTo>
                <a:lnTo>
                  <a:pt x="1392936" y="71627"/>
                </a:lnTo>
                <a:lnTo>
                  <a:pt x="5571744" y="71627"/>
                </a:lnTo>
                <a:lnTo>
                  <a:pt x="6964680" y="0"/>
                </a:lnTo>
                <a:close/>
              </a:path>
            </a:pathLst>
          </a:custGeom>
          <a:solidFill>
            <a:srgbClr val="BEEBF9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4" name="bg object 20"/>
          <p:cNvSpPr/>
          <p:nvPr/>
        </p:nvSpPr>
        <p:spPr>
          <a:xfrm>
            <a:off x="1089720" y="693360"/>
            <a:ext cx="6966000" cy="360"/>
          </a:xfrm>
          <a:custGeom>
            <a:avLst/>
            <a:gdLst>
              <a:gd name="textAreaLeft" fmla="*/ 0 w 6966000"/>
              <a:gd name="textAreaRight" fmla="*/ 6966720 w 6966000"/>
              <a:gd name="textAreaTop" fmla="*/ 0 h 360"/>
              <a:gd name="textAreaBottom" fmla="*/ 1440 h 360"/>
            </a:gdLst>
            <a:ahLst/>
            <a:cxnLst/>
            <a:rect l="textAreaLeft" t="textAreaTop" r="textAreaRight" b="textAreaBottom"/>
            <a:pathLst>
              <a:path w="6966584">
                <a:moveTo>
                  <a:pt x="0" y="0"/>
                </a:moveTo>
                <a:lnTo>
                  <a:pt x="6966077" y="0"/>
                </a:lnTo>
              </a:path>
            </a:pathLst>
          </a:custGeom>
          <a:noFill/>
          <a:ln w="12192">
            <a:solidFill>
              <a:srgbClr val="073B64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5" name="PlaceHolder 1"/>
          <p:cNvSpPr>
            <a:spLocks noGrp="1"/>
          </p:cNvSpPr>
          <p:nvPr>
            <p:ph type="ftr" idx="1"/>
          </p:nvPr>
        </p:nvSpPr>
        <p:spPr>
          <a:xfrm>
            <a:off x="1050480" y="6472080"/>
            <a:ext cx="3712680" cy="229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marL="12600" indent="0">
              <a:lnSpc>
                <a:spcPct val="100000"/>
              </a:lnSpc>
              <a:spcBef>
                <a:spcPts val="11"/>
              </a:spcBef>
              <a:buNone/>
              <a:tabLst>
                <a:tab pos="0" algn="l"/>
              </a:tabLst>
              <a:defRPr lang="pt-BR" sz="1400" b="0" strike="noStrike" spc="-1">
                <a:solidFill>
                  <a:srgbClr val="073B64"/>
                </a:solidFill>
                <a:latin typeface="Arial MT"/>
              </a:defRPr>
            </a:lvl1pPr>
          </a:lstStyle>
          <a:p>
            <a:pPr marL="12600" indent="0">
              <a:lnSpc>
                <a:spcPct val="100000"/>
              </a:lnSpc>
              <a:spcBef>
                <a:spcPts val="11"/>
              </a:spcBef>
              <a:buNone/>
              <a:tabLst>
                <a:tab pos="0" algn="l"/>
              </a:tabLst>
            </a:pPr>
            <a:r>
              <a:rPr lang="pt-BR" sz="1400" b="0" strike="noStrike" spc="-1">
                <a:solidFill>
                  <a:srgbClr val="073B64"/>
                </a:solidFill>
                <a:latin typeface="Arial MT"/>
              </a:rPr>
              <a:t>&lt;rodapé&gt;</a:t>
            </a:r>
            <a:endParaRPr lang="pt-B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ldNum" idx="2"/>
          </p:nvPr>
        </p:nvSpPr>
        <p:spPr>
          <a:xfrm>
            <a:off x="6583680" y="6378120"/>
            <a:ext cx="2102400" cy="34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pt-BR" sz="1800" b="0" strike="noStrike" spc="-1">
                <a:solidFill>
                  <a:srgbClr val="B2B2B2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A6CA1633-34C5-4507-B183-D934264CF48E}" type="slidenum">
              <a:rPr lang="pt-BR" sz="1800" b="0" strike="noStrike" spc="-1">
                <a:solidFill>
                  <a:srgbClr val="B2B2B2"/>
                </a:solidFill>
                <a:latin typeface="Calibri"/>
              </a:rPr>
              <a:t>‹nº›</a:t>
            </a:fld>
            <a:endParaRPr lang="pt-BR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dt" idx="3"/>
          </p:nvPr>
        </p:nvSpPr>
        <p:spPr>
          <a:xfrm>
            <a:off x="457200" y="6378120"/>
            <a:ext cx="2102400" cy="34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&lt;data/hora&gt;</a:t>
            </a:r>
          </a:p>
        </p:txBody>
      </p:sp>
      <p:sp>
        <p:nvSpPr>
          <p:cNvPr id="8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pt-BR" sz="44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9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bg object 16"/>
          <p:cNvSpPr/>
          <p:nvPr/>
        </p:nvSpPr>
        <p:spPr>
          <a:xfrm>
            <a:off x="5606640" y="6309360"/>
            <a:ext cx="3537000" cy="547920"/>
          </a:xfrm>
          <a:custGeom>
            <a:avLst/>
            <a:gdLst>
              <a:gd name="textAreaLeft" fmla="*/ 0 w 3537000"/>
              <a:gd name="textAreaRight" fmla="*/ 3537720 w 3537000"/>
              <a:gd name="textAreaTop" fmla="*/ 0 h 547920"/>
              <a:gd name="textAreaBottom" fmla="*/ 548640 h 547920"/>
            </a:gdLst>
            <a:ahLst/>
            <a:cxnLst/>
            <a:rect l="textAreaLeft" t="textAreaTop" r="textAreaRight" b="textAreaBottom"/>
            <a:pathLst>
              <a:path w="3537584" h="548640">
                <a:moveTo>
                  <a:pt x="3537204" y="0"/>
                </a:moveTo>
                <a:lnTo>
                  <a:pt x="1512951" y="0"/>
                </a:lnTo>
                <a:lnTo>
                  <a:pt x="0" y="548639"/>
                </a:lnTo>
                <a:lnTo>
                  <a:pt x="3534790" y="548639"/>
                </a:lnTo>
                <a:lnTo>
                  <a:pt x="3537204" y="0"/>
                </a:lnTo>
                <a:close/>
              </a:path>
            </a:pathLst>
          </a:custGeom>
          <a:solidFill>
            <a:srgbClr val="073B64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47" name="bg object 17"/>
          <p:cNvSpPr/>
          <p:nvPr/>
        </p:nvSpPr>
        <p:spPr>
          <a:xfrm>
            <a:off x="0" y="6309360"/>
            <a:ext cx="9143280" cy="547920"/>
          </a:xfrm>
          <a:custGeom>
            <a:avLst/>
            <a:gdLst>
              <a:gd name="textAreaLeft" fmla="*/ 0 w 9143280"/>
              <a:gd name="textAreaRight" fmla="*/ 9144000 w 9143280"/>
              <a:gd name="textAreaTop" fmla="*/ 0 h 547920"/>
              <a:gd name="textAreaBottom" fmla="*/ 548640 h 547920"/>
            </a:gdLst>
            <a:ahLst/>
            <a:cxnLst/>
            <a:rect l="textAreaLeft" t="textAreaTop" r="textAreaRight" b="textAreaBottom"/>
            <a:pathLst>
              <a:path w="9144000" h="548640">
                <a:moveTo>
                  <a:pt x="7102729" y="0"/>
                </a:moveTo>
                <a:lnTo>
                  <a:pt x="0" y="279"/>
                </a:lnTo>
                <a:lnTo>
                  <a:pt x="0" y="548636"/>
                </a:lnTo>
                <a:lnTo>
                  <a:pt x="9143988" y="548636"/>
                </a:lnTo>
                <a:lnTo>
                  <a:pt x="7102729" y="0"/>
                </a:lnTo>
                <a:close/>
              </a:path>
            </a:pathLst>
          </a:custGeom>
          <a:solidFill>
            <a:srgbClr val="BEEBF9">
              <a:alpha val="80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pic>
        <p:nvPicPr>
          <p:cNvPr id="48" name="bg object 18"/>
          <p:cNvPicPr/>
          <p:nvPr/>
        </p:nvPicPr>
        <p:blipFill>
          <a:blip r:embed="rId14"/>
          <a:stretch/>
        </p:blipFill>
        <p:spPr>
          <a:xfrm>
            <a:off x="251280" y="6365880"/>
            <a:ext cx="593640" cy="433800"/>
          </a:xfrm>
          <a:prstGeom prst="rect">
            <a:avLst/>
          </a:prstGeom>
          <a:ln w="0">
            <a:noFill/>
          </a:ln>
        </p:spPr>
      </p:pic>
      <p:sp>
        <p:nvSpPr>
          <p:cNvPr id="49" name="bg object 19"/>
          <p:cNvSpPr/>
          <p:nvPr/>
        </p:nvSpPr>
        <p:spPr>
          <a:xfrm>
            <a:off x="1089720" y="693360"/>
            <a:ext cx="6963840" cy="70920"/>
          </a:xfrm>
          <a:custGeom>
            <a:avLst/>
            <a:gdLst>
              <a:gd name="textAreaLeft" fmla="*/ 0 w 6963840"/>
              <a:gd name="textAreaRight" fmla="*/ 6964560 w 6963840"/>
              <a:gd name="textAreaTop" fmla="*/ 0 h 70920"/>
              <a:gd name="textAreaBottom" fmla="*/ 71640 h 70920"/>
            </a:gdLst>
            <a:ahLst/>
            <a:cxnLst/>
            <a:rect l="textAreaLeft" t="textAreaTop" r="textAreaRight" b="textAreaBottom"/>
            <a:pathLst>
              <a:path w="6964680" h="71754">
                <a:moveTo>
                  <a:pt x="6964680" y="0"/>
                </a:moveTo>
                <a:lnTo>
                  <a:pt x="0" y="0"/>
                </a:lnTo>
                <a:lnTo>
                  <a:pt x="1392936" y="71627"/>
                </a:lnTo>
                <a:lnTo>
                  <a:pt x="5571744" y="71627"/>
                </a:lnTo>
                <a:lnTo>
                  <a:pt x="6964680" y="0"/>
                </a:lnTo>
                <a:close/>
              </a:path>
            </a:pathLst>
          </a:custGeom>
          <a:solidFill>
            <a:srgbClr val="BEEBF9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50" name="bg object 20"/>
          <p:cNvSpPr/>
          <p:nvPr/>
        </p:nvSpPr>
        <p:spPr>
          <a:xfrm>
            <a:off x="1089720" y="693360"/>
            <a:ext cx="6966000" cy="360"/>
          </a:xfrm>
          <a:custGeom>
            <a:avLst/>
            <a:gdLst>
              <a:gd name="textAreaLeft" fmla="*/ 0 w 6966000"/>
              <a:gd name="textAreaRight" fmla="*/ 6966720 w 6966000"/>
              <a:gd name="textAreaTop" fmla="*/ 0 h 360"/>
              <a:gd name="textAreaBottom" fmla="*/ 1440 h 360"/>
            </a:gdLst>
            <a:ahLst/>
            <a:cxnLst/>
            <a:rect l="textAreaLeft" t="textAreaTop" r="textAreaRight" b="textAreaBottom"/>
            <a:pathLst>
              <a:path w="6966584">
                <a:moveTo>
                  <a:pt x="0" y="0"/>
                </a:moveTo>
                <a:lnTo>
                  <a:pt x="6966077" y="0"/>
                </a:lnTo>
              </a:path>
            </a:pathLst>
          </a:custGeom>
          <a:noFill/>
          <a:ln w="12192">
            <a:solidFill>
              <a:srgbClr val="073B64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51" name="PlaceHolder 1"/>
          <p:cNvSpPr>
            <a:spLocks noGrp="1"/>
          </p:cNvSpPr>
          <p:nvPr>
            <p:ph type="ftr" idx="4"/>
          </p:nvPr>
        </p:nvSpPr>
        <p:spPr>
          <a:xfrm>
            <a:off x="1050480" y="6472080"/>
            <a:ext cx="3712680" cy="229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marL="12600" indent="0">
              <a:lnSpc>
                <a:spcPct val="100000"/>
              </a:lnSpc>
              <a:spcBef>
                <a:spcPts val="11"/>
              </a:spcBef>
              <a:buNone/>
              <a:tabLst>
                <a:tab pos="0" algn="l"/>
              </a:tabLst>
              <a:defRPr lang="pt-BR" sz="1400" b="0" strike="noStrike" spc="-1">
                <a:solidFill>
                  <a:srgbClr val="073B64"/>
                </a:solidFill>
                <a:latin typeface="Arial MT"/>
              </a:defRPr>
            </a:lvl1pPr>
          </a:lstStyle>
          <a:p>
            <a:pPr marL="12600" indent="0">
              <a:lnSpc>
                <a:spcPct val="100000"/>
              </a:lnSpc>
              <a:spcBef>
                <a:spcPts val="11"/>
              </a:spcBef>
              <a:buNone/>
              <a:tabLst>
                <a:tab pos="0" algn="l"/>
              </a:tabLst>
            </a:pPr>
            <a:r>
              <a:rPr lang="pt-BR" sz="1400" b="0" strike="noStrike" spc="-1">
                <a:solidFill>
                  <a:srgbClr val="073B64"/>
                </a:solidFill>
                <a:latin typeface="Arial MT"/>
              </a:rPr>
              <a:t>&lt;rodapé&gt;</a:t>
            </a:r>
            <a:endParaRPr lang="pt-B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ldNum" idx="5"/>
          </p:nvPr>
        </p:nvSpPr>
        <p:spPr>
          <a:xfrm>
            <a:off x="6583680" y="6378120"/>
            <a:ext cx="2102400" cy="34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pt-BR" sz="1800" b="0" strike="noStrike" spc="-1">
                <a:solidFill>
                  <a:srgbClr val="B2B2B2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82B79C7F-B71E-4426-B647-6DCD7214EF18}" type="slidenum">
              <a:rPr lang="pt-BR" sz="1800" b="0" strike="noStrike" spc="-1">
                <a:solidFill>
                  <a:srgbClr val="B2B2B2"/>
                </a:solidFill>
                <a:latin typeface="Calibri"/>
              </a:rPr>
              <a:t>‹nº›</a:t>
            </a:fld>
            <a:endParaRPr lang="pt-BR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dt" idx="6"/>
          </p:nvPr>
        </p:nvSpPr>
        <p:spPr>
          <a:xfrm>
            <a:off x="457200" y="6378120"/>
            <a:ext cx="2102400" cy="34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&lt;data/hora&gt;</a:t>
            </a:r>
          </a:p>
        </p:txBody>
      </p:sp>
      <p:sp>
        <p:nvSpPr>
          <p:cNvPr id="5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pt-BR" sz="44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5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object 2"/>
          <p:cNvGrpSpPr/>
          <p:nvPr/>
        </p:nvGrpSpPr>
        <p:grpSpPr>
          <a:xfrm>
            <a:off x="0" y="2174760"/>
            <a:ext cx="9143640" cy="4682520"/>
            <a:chOff x="0" y="2174760"/>
            <a:chExt cx="9143640" cy="4682520"/>
          </a:xfrm>
        </p:grpSpPr>
        <p:sp>
          <p:nvSpPr>
            <p:cNvPr id="93" name="object 3"/>
            <p:cNvSpPr/>
            <p:nvPr/>
          </p:nvSpPr>
          <p:spPr>
            <a:xfrm>
              <a:off x="5606640" y="6309360"/>
              <a:ext cx="3537000" cy="547920"/>
            </a:xfrm>
            <a:custGeom>
              <a:avLst/>
              <a:gdLst>
                <a:gd name="textAreaLeft" fmla="*/ 0 w 3537000"/>
                <a:gd name="textAreaRight" fmla="*/ 3537720 w 3537000"/>
                <a:gd name="textAreaTop" fmla="*/ 0 h 547920"/>
                <a:gd name="textAreaBottom" fmla="*/ 548640 h 547920"/>
              </a:gdLst>
              <a:ahLst/>
              <a:cxnLst/>
              <a:rect l="textAreaLeft" t="textAreaTop" r="textAreaRight" b="textAreaBottom"/>
              <a:pathLst>
                <a:path w="3537584" h="548640">
                  <a:moveTo>
                    <a:pt x="3537204" y="0"/>
                  </a:moveTo>
                  <a:lnTo>
                    <a:pt x="1512951" y="0"/>
                  </a:lnTo>
                  <a:lnTo>
                    <a:pt x="0" y="548639"/>
                  </a:lnTo>
                  <a:lnTo>
                    <a:pt x="3534790" y="548639"/>
                  </a:lnTo>
                  <a:lnTo>
                    <a:pt x="3537204" y="0"/>
                  </a:lnTo>
                  <a:close/>
                </a:path>
              </a:pathLst>
            </a:custGeom>
            <a:solidFill>
              <a:srgbClr val="073B6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pt-BR" sz="1800" b="0" strike="noStrike" spc="-1">
                <a:solidFill>
                  <a:srgbClr val="000000"/>
                </a:solidFill>
                <a:latin typeface="Calibri"/>
                <a:ea typeface="DejaVu Sans"/>
              </a:endParaRPr>
            </a:p>
          </p:txBody>
        </p:sp>
        <p:sp>
          <p:nvSpPr>
            <p:cNvPr id="94" name="object 4"/>
            <p:cNvSpPr/>
            <p:nvPr/>
          </p:nvSpPr>
          <p:spPr>
            <a:xfrm>
              <a:off x="0" y="6309360"/>
              <a:ext cx="9143280" cy="547920"/>
            </a:xfrm>
            <a:custGeom>
              <a:avLst/>
              <a:gdLst>
                <a:gd name="textAreaLeft" fmla="*/ 0 w 9143280"/>
                <a:gd name="textAreaRight" fmla="*/ 9144000 w 9143280"/>
                <a:gd name="textAreaTop" fmla="*/ 0 h 547920"/>
                <a:gd name="textAreaBottom" fmla="*/ 548640 h 547920"/>
              </a:gdLst>
              <a:ahLst/>
              <a:cxnLst/>
              <a:rect l="textAreaLeft" t="textAreaTop" r="textAreaRight" b="textAreaBottom"/>
              <a:pathLst>
                <a:path w="9144000" h="548640">
                  <a:moveTo>
                    <a:pt x="7102729" y="0"/>
                  </a:moveTo>
                  <a:lnTo>
                    <a:pt x="0" y="279"/>
                  </a:lnTo>
                  <a:lnTo>
                    <a:pt x="0" y="548636"/>
                  </a:lnTo>
                  <a:lnTo>
                    <a:pt x="9143988" y="548636"/>
                  </a:lnTo>
                  <a:lnTo>
                    <a:pt x="7102729" y="0"/>
                  </a:lnTo>
                  <a:close/>
                </a:path>
              </a:pathLst>
            </a:custGeom>
            <a:solidFill>
              <a:srgbClr val="BEEBF9">
                <a:alpha val="80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pt-BR" sz="1800" b="0" strike="noStrike" spc="-1">
                <a:solidFill>
                  <a:srgbClr val="000000"/>
                </a:solidFill>
                <a:latin typeface="Calibri"/>
                <a:ea typeface="DejaVu Sans"/>
              </a:endParaRPr>
            </a:p>
          </p:txBody>
        </p:sp>
        <p:pic>
          <p:nvPicPr>
            <p:cNvPr id="95" name="object 5"/>
            <p:cNvPicPr/>
            <p:nvPr/>
          </p:nvPicPr>
          <p:blipFill>
            <a:blip r:embed="rId2"/>
            <a:stretch/>
          </p:blipFill>
          <p:spPr>
            <a:xfrm>
              <a:off x="251280" y="6365880"/>
              <a:ext cx="593640" cy="43380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96" name="object 6"/>
            <p:cNvPicPr/>
            <p:nvPr/>
          </p:nvPicPr>
          <p:blipFill>
            <a:blip r:embed="rId3"/>
            <a:stretch/>
          </p:blipFill>
          <p:spPr>
            <a:xfrm>
              <a:off x="0" y="2174760"/>
              <a:ext cx="9143280" cy="413388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97" name="object 7"/>
            <p:cNvSpPr/>
            <p:nvPr/>
          </p:nvSpPr>
          <p:spPr>
            <a:xfrm>
              <a:off x="0" y="2232720"/>
              <a:ext cx="9143280" cy="4075920"/>
            </a:xfrm>
            <a:custGeom>
              <a:avLst/>
              <a:gdLst>
                <a:gd name="textAreaLeft" fmla="*/ 0 w 9143280"/>
                <a:gd name="textAreaRight" fmla="*/ 9144000 w 9143280"/>
                <a:gd name="textAreaTop" fmla="*/ 0 h 4075920"/>
                <a:gd name="textAreaBottom" fmla="*/ 4076640 h 4075920"/>
              </a:gdLst>
              <a:ahLst/>
              <a:cxnLst/>
              <a:rect l="textAreaLeft" t="textAreaTop" r="textAreaRight" b="textAreaBottom"/>
              <a:pathLst>
                <a:path w="9144000" h="4076700">
                  <a:moveTo>
                    <a:pt x="9144000" y="0"/>
                  </a:moveTo>
                  <a:lnTo>
                    <a:pt x="0" y="0"/>
                  </a:lnTo>
                  <a:lnTo>
                    <a:pt x="0" y="4076700"/>
                  </a:lnTo>
                  <a:lnTo>
                    <a:pt x="9144000" y="407670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pt-BR" sz="1800" b="0" strike="noStrike" spc="-1">
                <a:solidFill>
                  <a:srgbClr val="000000"/>
                </a:solidFill>
                <a:latin typeface="Calibri"/>
                <a:ea typeface="DejaVu Sans"/>
              </a:endParaRPr>
            </a:p>
          </p:txBody>
        </p:sp>
      </p:grpSp>
      <p:pic>
        <p:nvPicPr>
          <p:cNvPr id="98" name="object 8"/>
          <p:cNvPicPr/>
          <p:nvPr/>
        </p:nvPicPr>
        <p:blipFill>
          <a:blip r:embed="rId4"/>
          <a:stretch/>
        </p:blipFill>
        <p:spPr>
          <a:xfrm>
            <a:off x="3683520" y="405360"/>
            <a:ext cx="1776240" cy="1294560"/>
          </a:xfrm>
          <a:prstGeom prst="rect">
            <a:avLst/>
          </a:prstGeom>
          <a:ln w="0">
            <a:noFill/>
          </a:ln>
        </p:spPr>
      </p:pic>
      <p:sp>
        <p:nvSpPr>
          <p:cNvPr id="99" name="object 9"/>
          <p:cNvSpPr/>
          <p:nvPr/>
        </p:nvSpPr>
        <p:spPr>
          <a:xfrm>
            <a:off x="0" y="2924640"/>
            <a:ext cx="9143280" cy="2361600"/>
          </a:xfrm>
          <a:custGeom>
            <a:avLst/>
            <a:gdLst>
              <a:gd name="textAreaLeft" fmla="*/ 0 w 9143280"/>
              <a:gd name="textAreaRight" fmla="*/ 9144000 w 9143280"/>
              <a:gd name="textAreaTop" fmla="*/ 0 h 2361600"/>
              <a:gd name="textAreaBottom" fmla="*/ 2362320 h 2361600"/>
            </a:gdLst>
            <a:ahLst/>
            <a:cxnLst/>
            <a:rect l="textAreaLeft" t="textAreaTop" r="textAreaRight" b="textAreaBottom"/>
            <a:pathLst>
              <a:path w="9144000" h="2362200">
                <a:moveTo>
                  <a:pt x="9144000" y="0"/>
                </a:moveTo>
                <a:lnTo>
                  <a:pt x="0" y="0"/>
                </a:lnTo>
                <a:lnTo>
                  <a:pt x="0" y="2362200"/>
                </a:lnTo>
                <a:lnTo>
                  <a:pt x="9144000" y="23622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73B64">
              <a:alpha val="54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00" name="object 10"/>
          <p:cNvSpPr/>
          <p:nvPr/>
        </p:nvSpPr>
        <p:spPr>
          <a:xfrm>
            <a:off x="1600200" y="3193560"/>
            <a:ext cx="5645880" cy="257696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37440" rIns="0" bIns="0" anchor="t">
            <a:spAutoFit/>
          </a:bodyPr>
          <a:lstStyle/>
          <a:p>
            <a:pPr marL="394920" algn="ctr">
              <a:lnSpc>
                <a:spcPts val="3759"/>
              </a:lnSpc>
              <a:spcBef>
                <a:spcPts val="295"/>
              </a:spcBef>
            </a:pPr>
            <a:r>
              <a:rPr lang="pt-BR" sz="3200" b="0" strike="noStrike" spc="-12" dirty="0">
                <a:solidFill>
                  <a:srgbClr val="FFFFFF"/>
                </a:solidFill>
                <a:latin typeface="Calibri Light"/>
                <a:ea typeface="DejaVu Sans"/>
              </a:rPr>
              <a:t>FUNDOS AMBIENTAIS MUNICIPAIS</a:t>
            </a:r>
            <a:endParaRPr lang="pt-BR" sz="3200" b="0" strike="noStrike" spc="-1" dirty="0">
              <a:solidFill>
                <a:srgbClr val="000000"/>
              </a:solidFill>
              <a:latin typeface="Arial"/>
            </a:endParaRPr>
          </a:p>
          <a:p>
            <a:pPr marL="394920" algn="ctr">
              <a:lnSpc>
                <a:spcPct val="100000"/>
              </a:lnSpc>
              <a:spcBef>
                <a:spcPts val="74"/>
              </a:spcBef>
            </a:pPr>
            <a:r>
              <a:rPr lang="pt-BR" sz="3600" b="1" strike="noStrike" spc="-60" dirty="0">
                <a:solidFill>
                  <a:srgbClr val="FFFFFF"/>
                </a:solidFill>
                <a:latin typeface="Arial"/>
                <a:ea typeface="DejaVu Sans"/>
              </a:rPr>
              <a:t>RELATÓRIO </a:t>
            </a:r>
            <a:r>
              <a:rPr lang="pt-BR" sz="3600" b="1" strike="noStrike" spc="-60" dirty="0" smtClean="0">
                <a:solidFill>
                  <a:srgbClr val="FFFFFF"/>
                </a:solidFill>
                <a:latin typeface="Arial"/>
                <a:ea typeface="DejaVu Sans"/>
              </a:rPr>
              <a:t>FINANCEIRO 2023</a:t>
            </a:r>
            <a:endParaRPr lang="pt-BR" sz="3600" b="0" strike="noStrike" spc="-1" dirty="0">
              <a:solidFill>
                <a:srgbClr val="000000"/>
              </a:solidFill>
              <a:latin typeface="Arial"/>
            </a:endParaRPr>
          </a:p>
          <a:p>
            <a:pPr marL="394920" algn="ctr">
              <a:lnSpc>
                <a:spcPct val="100000"/>
              </a:lnSpc>
              <a:spcBef>
                <a:spcPts val="74"/>
              </a:spcBef>
            </a:pPr>
            <a:endParaRPr lang="pt-BR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1"/>
          <p:cNvSpPr>
            <a:spLocks noGrp="1"/>
          </p:cNvSpPr>
          <p:nvPr>
            <p:ph type="ftr" idx="7"/>
          </p:nvPr>
        </p:nvSpPr>
        <p:spPr>
          <a:xfrm>
            <a:off x="1050480" y="6472080"/>
            <a:ext cx="3712680" cy="3978720"/>
          </a:xfrm>
          <a:prstGeom prst="rect">
            <a:avLst/>
          </a:prstGeom>
          <a:noFill/>
          <a:ln w="0">
            <a:noFill/>
          </a:ln>
        </p:spPr>
        <p:txBody>
          <a:bodyPr lIns="0" tIns="1440" rIns="0" bIns="0" anchor="t">
            <a:noAutofit/>
          </a:bodyPr>
          <a:lstStyle>
            <a:lvl1pPr marL="12600" indent="0">
              <a:lnSpc>
                <a:spcPct val="100000"/>
              </a:lnSpc>
              <a:spcBef>
                <a:spcPts val="11"/>
              </a:spcBef>
              <a:buNone/>
              <a:tabLst>
                <a:tab pos="0" algn="l"/>
              </a:tabLst>
              <a:defRPr lang="pt-BR" sz="1400" b="0" strike="noStrike" spc="-171">
                <a:solidFill>
                  <a:srgbClr val="073B64"/>
                </a:solidFill>
                <a:latin typeface="Arial MT"/>
              </a:defRPr>
            </a:lvl1pPr>
          </a:lstStyle>
          <a:p>
            <a:pPr marL="12600" indent="0">
              <a:lnSpc>
                <a:spcPct val="100000"/>
              </a:lnSpc>
              <a:spcBef>
                <a:spcPts val="11"/>
              </a:spcBef>
              <a:buNone/>
              <a:tabLst>
                <a:tab pos="0" algn="l"/>
              </a:tabLst>
            </a:pP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SECRETARIA</a:t>
            </a:r>
            <a:r>
              <a:rPr lang="pt-BR" sz="1400" b="0" strike="noStrike" spc="-177">
                <a:solidFill>
                  <a:srgbClr val="073B64"/>
                </a:solidFill>
                <a:latin typeface="Arial MT"/>
              </a:rPr>
              <a:t> DE</a:t>
            </a:r>
            <a:r>
              <a:rPr lang="pt-BR" sz="1400" b="0" strike="noStrike" spc="-66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URBANISMO</a:t>
            </a:r>
            <a:r>
              <a:rPr lang="pt-BR" sz="1400" b="0" strike="noStrike" spc="-97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E</a:t>
            </a:r>
            <a:r>
              <a:rPr lang="pt-BR" sz="1400" b="0" strike="noStrike" spc="-75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65">
                <a:solidFill>
                  <a:srgbClr val="073B64"/>
                </a:solidFill>
                <a:latin typeface="Arial MT"/>
              </a:rPr>
              <a:t>SUSTENTABILIDADE</a:t>
            </a:r>
            <a:endParaRPr lang="pt-B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object 2"/>
          <p:cNvSpPr/>
          <p:nvPr/>
        </p:nvSpPr>
        <p:spPr>
          <a:xfrm>
            <a:off x="108360" y="189000"/>
            <a:ext cx="3382560" cy="997560"/>
          </a:xfrm>
          <a:custGeom>
            <a:avLst/>
            <a:gdLst>
              <a:gd name="textAreaLeft" fmla="*/ 0 w 3382560"/>
              <a:gd name="textAreaRight" fmla="*/ 3383280 w 3382560"/>
              <a:gd name="textAreaTop" fmla="*/ 0 h 997560"/>
              <a:gd name="textAreaBottom" fmla="*/ 998280 h 997560"/>
            </a:gdLst>
            <a:ahLst/>
            <a:cxnLst/>
            <a:rect l="textAreaLeft" t="textAreaTop" r="textAreaRight" b="textAreaBottom"/>
            <a:pathLst>
              <a:path w="3383279" h="998219">
                <a:moveTo>
                  <a:pt x="2819400" y="0"/>
                </a:moveTo>
                <a:lnTo>
                  <a:pt x="563880" y="0"/>
                </a:lnTo>
                <a:lnTo>
                  <a:pt x="512556" y="2040"/>
                </a:lnTo>
                <a:lnTo>
                  <a:pt x="462523" y="8043"/>
                </a:lnTo>
                <a:lnTo>
                  <a:pt x="413980" y="17832"/>
                </a:lnTo>
                <a:lnTo>
                  <a:pt x="367126" y="31232"/>
                </a:lnTo>
                <a:lnTo>
                  <a:pt x="322160" y="48065"/>
                </a:lnTo>
                <a:lnTo>
                  <a:pt x="279281" y="68156"/>
                </a:lnTo>
                <a:lnTo>
                  <a:pt x="238688" y="91328"/>
                </a:lnTo>
                <a:lnTo>
                  <a:pt x="200581" y="117404"/>
                </a:lnTo>
                <a:lnTo>
                  <a:pt x="165158" y="146208"/>
                </a:lnTo>
                <a:lnTo>
                  <a:pt x="132619" y="177564"/>
                </a:lnTo>
                <a:lnTo>
                  <a:pt x="103162" y="211296"/>
                </a:lnTo>
                <a:lnTo>
                  <a:pt x="76987" y="247226"/>
                </a:lnTo>
                <a:lnTo>
                  <a:pt x="54292" y="285179"/>
                </a:lnTo>
                <a:lnTo>
                  <a:pt x="35278" y="324978"/>
                </a:lnTo>
                <a:lnTo>
                  <a:pt x="20142" y="366447"/>
                </a:lnTo>
                <a:lnTo>
                  <a:pt x="9085" y="409410"/>
                </a:lnTo>
                <a:lnTo>
                  <a:pt x="2304" y="453689"/>
                </a:lnTo>
                <a:lnTo>
                  <a:pt x="0" y="499110"/>
                </a:lnTo>
                <a:lnTo>
                  <a:pt x="2304" y="544530"/>
                </a:lnTo>
                <a:lnTo>
                  <a:pt x="9085" y="588809"/>
                </a:lnTo>
                <a:lnTo>
                  <a:pt x="20142" y="631772"/>
                </a:lnTo>
                <a:lnTo>
                  <a:pt x="35278" y="673241"/>
                </a:lnTo>
                <a:lnTo>
                  <a:pt x="54292" y="713040"/>
                </a:lnTo>
                <a:lnTo>
                  <a:pt x="76987" y="750993"/>
                </a:lnTo>
                <a:lnTo>
                  <a:pt x="103162" y="786923"/>
                </a:lnTo>
                <a:lnTo>
                  <a:pt x="132619" y="820655"/>
                </a:lnTo>
                <a:lnTo>
                  <a:pt x="165158" y="852011"/>
                </a:lnTo>
                <a:lnTo>
                  <a:pt x="200581" y="880815"/>
                </a:lnTo>
                <a:lnTo>
                  <a:pt x="238688" y="906891"/>
                </a:lnTo>
                <a:lnTo>
                  <a:pt x="279281" y="930063"/>
                </a:lnTo>
                <a:lnTo>
                  <a:pt x="322160" y="950154"/>
                </a:lnTo>
                <a:lnTo>
                  <a:pt x="367126" y="966987"/>
                </a:lnTo>
                <a:lnTo>
                  <a:pt x="413980" y="980387"/>
                </a:lnTo>
                <a:lnTo>
                  <a:pt x="462523" y="990176"/>
                </a:lnTo>
                <a:lnTo>
                  <a:pt x="512556" y="996179"/>
                </a:lnTo>
                <a:lnTo>
                  <a:pt x="563880" y="998220"/>
                </a:lnTo>
                <a:lnTo>
                  <a:pt x="2819400" y="998220"/>
                </a:lnTo>
                <a:lnTo>
                  <a:pt x="3383280" y="499110"/>
                </a:lnTo>
                <a:lnTo>
                  <a:pt x="2819400" y="0"/>
                </a:lnTo>
                <a:close/>
              </a:path>
            </a:pathLst>
          </a:custGeom>
          <a:solidFill>
            <a:srgbClr val="12B1EB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89" name="object 3"/>
          <p:cNvSpPr/>
          <p:nvPr/>
        </p:nvSpPr>
        <p:spPr>
          <a:xfrm>
            <a:off x="794160" y="392760"/>
            <a:ext cx="2010240" cy="32122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pt-BR" sz="2000" spc="-1" dirty="0" smtClean="0">
                <a:solidFill>
                  <a:srgbClr val="FFFFFF"/>
                </a:solidFill>
                <a:latin typeface="Arial MT"/>
                <a:ea typeface="DejaVu Sans"/>
              </a:rPr>
              <a:t>FUMCAM/ </a:t>
            </a:r>
            <a:r>
              <a:rPr lang="pt-BR" sz="2000" b="0" strike="noStrike" spc="-1" dirty="0" smtClean="0">
                <a:solidFill>
                  <a:srgbClr val="FFFFFF"/>
                </a:solidFill>
                <a:latin typeface="Arial MT"/>
                <a:ea typeface="DejaVu Sans"/>
              </a:rPr>
              <a:t>FMSE</a:t>
            </a:r>
            <a:endParaRPr lang="pt-BR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0" name="object 5"/>
          <p:cNvSpPr/>
          <p:nvPr/>
        </p:nvSpPr>
        <p:spPr>
          <a:xfrm>
            <a:off x="108360" y="440280"/>
            <a:ext cx="494640" cy="494640"/>
          </a:xfrm>
          <a:custGeom>
            <a:avLst/>
            <a:gdLst>
              <a:gd name="textAreaLeft" fmla="*/ 0 w 494640"/>
              <a:gd name="textAreaRight" fmla="*/ 495360 w 494640"/>
              <a:gd name="textAreaTop" fmla="*/ 0 h 494640"/>
              <a:gd name="textAreaBottom" fmla="*/ 495360 h 494640"/>
            </a:gdLst>
            <a:ahLst/>
            <a:cxnLst/>
            <a:rect l="textAreaLeft" t="textAreaTop" r="textAreaRight" b="textAreaBottom"/>
            <a:pathLst>
              <a:path w="495300" h="495300">
                <a:moveTo>
                  <a:pt x="247650" y="0"/>
                </a:moveTo>
                <a:lnTo>
                  <a:pt x="197738" y="5031"/>
                </a:lnTo>
                <a:lnTo>
                  <a:pt x="151251" y="19460"/>
                </a:lnTo>
                <a:lnTo>
                  <a:pt x="109184" y="42293"/>
                </a:lnTo>
                <a:lnTo>
                  <a:pt x="72532" y="72532"/>
                </a:lnTo>
                <a:lnTo>
                  <a:pt x="42293" y="109184"/>
                </a:lnTo>
                <a:lnTo>
                  <a:pt x="19460" y="151251"/>
                </a:lnTo>
                <a:lnTo>
                  <a:pt x="5031" y="197738"/>
                </a:lnTo>
                <a:lnTo>
                  <a:pt x="0" y="247650"/>
                </a:lnTo>
                <a:lnTo>
                  <a:pt x="5031" y="297561"/>
                </a:lnTo>
                <a:lnTo>
                  <a:pt x="19460" y="344048"/>
                </a:lnTo>
                <a:lnTo>
                  <a:pt x="42293" y="386115"/>
                </a:lnTo>
                <a:lnTo>
                  <a:pt x="72532" y="422767"/>
                </a:lnTo>
                <a:lnTo>
                  <a:pt x="109184" y="453006"/>
                </a:lnTo>
                <a:lnTo>
                  <a:pt x="151251" y="475839"/>
                </a:lnTo>
                <a:lnTo>
                  <a:pt x="197738" y="490268"/>
                </a:lnTo>
                <a:lnTo>
                  <a:pt x="247650" y="495300"/>
                </a:lnTo>
                <a:lnTo>
                  <a:pt x="297561" y="490268"/>
                </a:lnTo>
                <a:lnTo>
                  <a:pt x="344048" y="475839"/>
                </a:lnTo>
                <a:lnTo>
                  <a:pt x="386115" y="453006"/>
                </a:lnTo>
                <a:lnTo>
                  <a:pt x="422767" y="422767"/>
                </a:lnTo>
                <a:lnTo>
                  <a:pt x="453006" y="386115"/>
                </a:lnTo>
                <a:lnTo>
                  <a:pt x="475839" y="344048"/>
                </a:lnTo>
                <a:lnTo>
                  <a:pt x="490268" y="297561"/>
                </a:lnTo>
                <a:lnTo>
                  <a:pt x="495300" y="247650"/>
                </a:lnTo>
                <a:lnTo>
                  <a:pt x="490268" y="197738"/>
                </a:lnTo>
                <a:lnTo>
                  <a:pt x="475839" y="151251"/>
                </a:lnTo>
                <a:lnTo>
                  <a:pt x="453006" y="109184"/>
                </a:lnTo>
                <a:lnTo>
                  <a:pt x="422767" y="72532"/>
                </a:lnTo>
                <a:lnTo>
                  <a:pt x="386115" y="42293"/>
                </a:lnTo>
                <a:lnTo>
                  <a:pt x="344048" y="19460"/>
                </a:lnTo>
                <a:lnTo>
                  <a:pt x="297561" y="5031"/>
                </a:lnTo>
                <a:lnTo>
                  <a:pt x="247650" y="0"/>
                </a:lnTo>
                <a:close/>
              </a:path>
            </a:pathLst>
          </a:custGeom>
          <a:solidFill>
            <a:srgbClr val="BEEBF9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91" name="object 6"/>
          <p:cNvSpPr/>
          <p:nvPr/>
        </p:nvSpPr>
        <p:spPr>
          <a:xfrm>
            <a:off x="230400" y="419040"/>
            <a:ext cx="251280" cy="500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pt-BR" sz="3200" b="0" strike="noStrike" spc="-1">
                <a:solidFill>
                  <a:srgbClr val="000000"/>
                </a:solidFill>
                <a:latin typeface="Arial MT"/>
                <a:ea typeface="DejaVu Sans"/>
              </a:rPr>
              <a:t>2</a:t>
            </a: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PlaceHolder 1"/>
          <p:cNvSpPr>
            <a:spLocks noGrp="1"/>
          </p:cNvSpPr>
          <p:nvPr>
            <p:ph type="ftr" idx="4294967295"/>
          </p:nvPr>
        </p:nvSpPr>
        <p:spPr>
          <a:xfrm>
            <a:off x="1050480" y="6472080"/>
            <a:ext cx="3712680" cy="3978720"/>
          </a:xfrm>
          <a:prstGeom prst="rect">
            <a:avLst/>
          </a:prstGeom>
          <a:noFill/>
          <a:ln w="0">
            <a:noFill/>
          </a:ln>
        </p:spPr>
        <p:txBody>
          <a:bodyPr lIns="0" tIns="1440" rIns="0" bIns="0" anchor="t">
            <a:noAutofit/>
          </a:bodyPr>
          <a:lstStyle>
            <a:lvl1pPr marL="12600" indent="0">
              <a:lnSpc>
                <a:spcPct val="100000"/>
              </a:lnSpc>
              <a:spcBef>
                <a:spcPts val="11"/>
              </a:spcBef>
              <a:buNone/>
              <a:tabLst>
                <a:tab pos="0" algn="l"/>
              </a:tabLst>
              <a:defRPr lang="pt-BR" sz="1400" b="0" strike="noStrike" spc="-171">
                <a:solidFill>
                  <a:srgbClr val="073B64"/>
                </a:solidFill>
                <a:latin typeface="Arial MT"/>
              </a:defRPr>
            </a:lvl1pPr>
          </a:lstStyle>
          <a:p>
            <a:pPr marL="12600" indent="0">
              <a:lnSpc>
                <a:spcPct val="100000"/>
              </a:lnSpc>
              <a:spcBef>
                <a:spcPts val="11"/>
              </a:spcBef>
              <a:buNone/>
              <a:tabLst>
                <a:tab pos="0" algn="l"/>
              </a:tabLst>
            </a:pP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SECRETARIA</a:t>
            </a:r>
            <a:r>
              <a:rPr lang="pt-BR" sz="1400" b="0" strike="noStrike" spc="-177">
                <a:solidFill>
                  <a:srgbClr val="073B64"/>
                </a:solidFill>
                <a:latin typeface="Arial MT"/>
              </a:rPr>
              <a:t> DE</a:t>
            </a:r>
            <a:r>
              <a:rPr lang="pt-BR" sz="1400" b="0" strike="noStrike" spc="-66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URBANISMO</a:t>
            </a:r>
            <a:r>
              <a:rPr lang="pt-BR" sz="1400" b="0" strike="noStrike" spc="-97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E</a:t>
            </a:r>
            <a:r>
              <a:rPr lang="pt-BR" sz="1400" b="0" strike="noStrike" spc="-75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65">
                <a:solidFill>
                  <a:srgbClr val="073B64"/>
                </a:solidFill>
                <a:latin typeface="Arial MT"/>
              </a:rPr>
              <a:t>SUSTENTABILIDADE</a:t>
            </a:r>
            <a:endParaRPr lang="pt-B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5" name="object 7"/>
          <p:cNvSpPr/>
          <p:nvPr/>
        </p:nvSpPr>
        <p:spPr>
          <a:xfrm>
            <a:off x="3479754" y="901651"/>
            <a:ext cx="4895809" cy="227561"/>
          </a:xfrm>
          <a:prstGeom prst="rect">
            <a:avLst/>
          </a:prstGeom>
          <a:solidFill>
            <a:srgbClr val="DFF5FC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42480" rIns="0" bIns="0" anchor="t">
            <a:spAutoFit/>
          </a:bodyPr>
          <a:lstStyle/>
          <a:p>
            <a:pPr marL="270000" indent="-11520" algn="ctr">
              <a:lnSpc>
                <a:spcPct val="100000"/>
              </a:lnSpc>
              <a:spcBef>
                <a:spcPts val="334"/>
              </a:spcBef>
              <a:tabLst>
                <a:tab pos="0" algn="l"/>
              </a:tabLst>
            </a:pPr>
            <a:r>
              <a:rPr lang="pt-BR" sz="1200" b="1" spc="-21" dirty="0" smtClean="0">
                <a:solidFill>
                  <a:srgbClr val="000000"/>
                </a:solidFill>
                <a:latin typeface="Arial"/>
                <a:ea typeface="DejaVu Sans"/>
              </a:rPr>
              <a:t>PROJEÇÃO </a:t>
            </a:r>
            <a:r>
              <a:rPr lang="pt-BR" sz="1200" b="1" strike="noStrike" spc="-21" dirty="0" smtClean="0">
                <a:solidFill>
                  <a:srgbClr val="000000"/>
                </a:solidFill>
                <a:latin typeface="Arial"/>
                <a:ea typeface="DejaVu Sans"/>
              </a:rPr>
              <a:t>DE GASTOS 2024 </a:t>
            </a:r>
            <a:endParaRPr lang="pt-BR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object 7"/>
          <p:cNvSpPr/>
          <p:nvPr/>
        </p:nvSpPr>
        <p:spPr>
          <a:xfrm>
            <a:off x="3351605" y="5957744"/>
            <a:ext cx="5468113" cy="319894"/>
          </a:xfrm>
          <a:prstGeom prst="rect">
            <a:avLst/>
          </a:prstGeom>
          <a:solidFill>
            <a:srgbClr val="DFF5FC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42480" rIns="0" bIns="0" anchor="t">
            <a:spAutoFit/>
          </a:bodyPr>
          <a:lstStyle/>
          <a:p>
            <a:pPr marL="270000" indent="-11520" algn="ctr">
              <a:lnSpc>
                <a:spcPct val="100000"/>
              </a:lnSpc>
              <a:spcBef>
                <a:spcPts val="334"/>
              </a:spcBef>
              <a:tabLst>
                <a:tab pos="0" algn="l"/>
              </a:tabLst>
            </a:pPr>
            <a:r>
              <a:rPr lang="pt-BR" b="1" spc="-21" dirty="0" smtClean="0">
                <a:solidFill>
                  <a:srgbClr val="000000"/>
                </a:solidFill>
                <a:latin typeface="Arial"/>
                <a:ea typeface="DejaVu Sans"/>
              </a:rPr>
              <a:t>TOTAL</a:t>
            </a:r>
            <a:r>
              <a:rPr lang="pt-BR" b="1" strike="noStrike" spc="-21" dirty="0" smtClean="0">
                <a:solidFill>
                  <a:srgbClr val="000000"/>
                </a:solidFill>
                <a:latin typeface="Arial"/>
                <a:ea typeface="DejaVu Sans"/>
              </a:rPr>
              <a:t>: R$ 4.483.147,15</a:t>
            </a:r>
            <a:endParaRPr lang="pt-BR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object 7"/>
          <p:cNvSpPr/>
          <p:nvPr/>
        </p:nvSpPr>
        <p:spPr>
          <a:xfrm>
            <a:off x="489409" y="2327327"/>
            <a:ext cx="2619741" cy="912364"/>
          </a:xfrm>
          <a:prstGeom prst="rect">
            <a:avLst/>
          </a:prstGeom>
          <a:solidFill>
            <a:srgbClr val="DFF5FC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42480" rIns="0" bIns="0" anchor="t">
            <a:spAutoFit/>
          </a:bodyPr>
          <a:lstStyle/>
          <a:p>
            <a:pPr marL="270000" indent="-11520" algn="ctr">
              <a:lnSpc>
                <a:spcPct val="100000"/>
              </a:lnSpc>
              <a:spcBef>
                <a:spcPts val="334"/>
              </a:spcBef>
              <a:tabLst>
                <a:tab pos="0" algn="l"/>
              </a:tabLst>
            </a:pPr>
            <a:r>
              <a:rPr lang="pt-BR" b="1" spc="-21" dirty="0" smtClean="0">
                <a:solidFill>
                  <a:srgbClr val="000000"/>
                </a:solidFill>
                <a:latin typeface="Arial"/>
                <a:ea typeface="DejaVu Sans"/>
              </a:rPr>
              <a:t>Saldo FUMCAM (22/02/2024)</a:t>
            </a:r>
            <a:r>
              <a:rPr lang="pt-BR" b="1" strike="noStrike" spc="-21" dirty="0" smtClean="0">
                <a:solidFill>
                  <a:srgbClr val="000000"/>
                </a:solidFill>
                <a:latin typeface="Arial"/>
                <a:ea typeface="DejaVu Sans"/>
              </a:rPr>
              <a:t>:</a:t>
            </a:r>
          </a:p>
          <a:p>
            <a:pPr marL="270000" indent="-11520" algn="ctr">
              <a:lnSpc>
                <a:spcPct val="100000"/>
              </a:lnSpc>
              <a:spcBef>
                <a:spcPts val="334"/>
              </a:spcBef>
              <a:tabLst>
                <a:tab pos="0" algn="l"/>
              </a:tabLst>
            </a:pPr>
            <a:r>
              <a:rPr lang="pt-BR" b="1" strike="noStrike" spc="-21" dirty="0" smtClean="0">
                <a:solidFill>
                  <a:srgbClr val="000000"/>
                </a:solidFill>
                <a:latin typeface="Arial"/>
                <a:ea typeface="DejaVu Sans"/>
              </a:rPr>
              <a:t> R$ </a:t>
            </a:r>
            <a:r>
              <a:rPr lang="pt-BR" b="1" dirty="0"/>
              <a:t>6.617.083,85</a:t>
            </a:r>
            <a:endParaRPr lang="pt-BR" b="1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object 7"/>
          <p:cNvSpPr/>
          <p:nvPr/>
        </p:nvSpPr>
        <p:spPr>
          <a:xfrm>
            <a:off x="481680" y="4980566"/>
            <a:ext cx="2619741" cy="912364"/>
          </a:xfrm>
          <a:prstGeom prst="rect">
            <a:avLst/>
          </a:prstGeom>
          <a:solidFill>
            <a:srgbClr val="DFF5FC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42480" rIns="0" bIns="0" anchor="t">
            <a:spAutoFit/>
          </a:bodyPr>
          <a:lstStyle/>
          <a:p>
            <a:pPr marL="270000" indent="-11520" algn="ctr">
              <a:lnSpc>
                <a:spcPct val="100000"/>
              </a:lnSpc>
              <a:spcBef>
                <a:spcPts val="334"/>
              </a:spcBef>
              <a:tabLst>
                <a:tab pos="0" algn="l"/>
              </a:tabLst>
            </a:pPr>
            <a:r>
              <a:rPr lang="pt-BR" b="1" spc="-21" dirty="0" smtClean="0">
                <a:solidFill>
                  <a:srgbClr val="000000"/>
                </a:solidFill>
                <a:latin typeface="Arial"/>
                <a:ea typeface="DejaVu Sans"/>
              </a:rPr>
              <a:t>Saldo FMSE (22/02/2024)</a:t>
            </a:r>
            <a:r>
              <a:rPr lang="pt-BR" b="1" strike="noStrike" spc="-21" dirty="0" smtClean="0">
                <a:solidFill>
                  <a:srgbClr val="000000"/>
                </a:solidFill>
                <a:latin typeface="Arial"/>
                <a:ea typeface="DejaVu Sans"/>
              </a:rPr>
              <a:t>:</a:t>
            </a:r>
          </a:p>
          <a:p>
            <a:pPr marL="270000" indent="-11520" algn="ctr">
              <a:lnSpc>
                <a:spcPct val="100000"/>
              </a:lnSpc>
              <a:spcBef>
                <a:spcPts val="334"/>
              </a:spcBef>
              <a:tabLst>
                <a:tab pos="0" algn="l"/>
              </a:tabLst>
            </a:pPr>
            <a:r>
              <a:rPr lang="pt-BR" b="1" strike="noStrike" spc="-21" dirty="0" smtClean="0">
                <a:solidFill>
                  <a:srgbClr val="000000"/>
                </a:solidFill>
                <a:latin typeface="Arial"/>
                <a:ea typeface="DejaVu Sans"/>
              </a:rPr>
              <a:t> R$ 542.786,41</a:t>
            </a:r>
            <a:endParaRPr lang="pt-BR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3500" y="1161396"/>
            <a:ext cx="5506218" cy="3781953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1605" y="4881269"/>
            <a:ext cx="5468113" cy="107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914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object 2"/>
          <p:cNvSpPr/>
          <p:nvPr/>
        </p:nvSpPr>
        <p:spPr>
          <a:xfrm>
            <a:off x="631080" y="1037520"/>
            <a:ext cx="7673760" cy="255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24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6"/>
              </a:spcBef>
            </a:pPr>
            <a:r>
              <a:rPr lang="pt-BR" sz="1600" b="0" strike="noStrike" spc="-7">
                <a:solidFill>
                  <a:srgbClr val="7E7E7E"/>
                </a:solidFill>
                <a:latin typeface="Arial MT"/>
                <a:ea typeface="DejaVu Sans"/>
              </a:rPr>
              <a:t>ESTE RELATÓRIO FINANCEIRO ANALISARÁ OS SEGUINTES FUNDOS:</a:t>
            </a:r>
            <a:endParaRPr lang="pt-BR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object 3"/>
          <p:cNvSpPr/>
          <p:nvPr/>
        </p:nvSpPr>
        <p:spPr>
          <a:xfrm>
            <a:off x="1842480" y="299880"/>
            <a:ext cx="6988320" cy="378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lang="pt-BR" sz="2400" b="0" strike="noStrike" spc="-1" dirty="0">
                <a:solidFill>
                  <a:srgbClr val="0C779D"/>
                </a:solidFill>
                <a:latin typeface="Arial MT"/>
                <a:ea typeface="DejaVu Sans"/>
              </a:rPr>
              <a:t>FUNDOS AMBIENTAIS VINCULADOS</a:t>
            </a:r>
            <a:endParaRPr lang="pt-BR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object 4"/>
          <p:cNvSpPr/>
          <p:nvPr/>
        </p:nvSpPr>
        <p:spPr>
          <a:xfrm>
            <a:off x="1940400" y="1823400"/>
            <a:ext cx="4320000" cy="1799640"/>
          </a:xfrm>
          <a:custGeom>
            <a:avLst/>
            <a:gdLst>
              <a:gd name="textAreaLeft" fmla="*/ 0 w 4320000"/>
              <a:gd name="textAreaRight" fmla="*/ 4320720 w 4320000"/>
              <a:gd name="textAreaTop" fmla="*/ 0 h 1799640"/>
              <a:gd name="textAreaBottom" fmla="*/ 1800360 h 1799640"/>
            </a:gdLst>
            <a:ahLst/>
            <a:cxnLst/>
            <a:rect l="textAreaLeft" t="textAreaTop" r="textAreaRight" b="textAreaBottom"/>
            <a:pathLst>
              <a:path w="4320540" h="1800225">
                <a:moveTo>
                  <a:pt x="3600450" y="0"/>
                </a:moveTo>
                <a:lnTo>
                  <a:pt x="720090" y="0"/>
                </a:lnTo>
                <a:lnTo>
                  <a:pt x="677778" y="1527"/>
                </a:lnTo>
                <a:lnTo>
                  <a:pt x="636111" y="6055"/>
                </a:lnTo>
                <a:lnTo>
                  <a:pt x="595155" y="13497"/>
                </a:lnTo>
                <a:lnTo>
                  <a:pt x="554978" y="23770"/>
                </a:lnTo>
                <a:lnTo>
                  <a:pt x="515647" y="36790"/>
                </a:lnTo>
                <a:lnTo>
                  <a:pt x="477231" y="52470"/>
                </a:lnTo>
                <a:lnTo>
                  <a:pt x="439796" y="70729"/>
                </a:lnTo>
                <a:lnTo>
                  <a:pt x="403410" y="91479"/>
                </a:lnTo>
                <a:lnTo>
                  <a:pt x="368140" y="114639"/>
                </a:lnTo>
                <a:lnTo>
                  <a:pt x="334055" y="140122"/>
                </a:lnTo>
                <a:lnTo>
                  <a:pt x="301222" y="167844"/>
                </a:lnTo>
                <a:lnTo>
                  <a:pt x="269708" y="197722"/>
                </a:lnTo>
                <a:lnTo>
                  <a:pt x="239580" y="229670"/>
                </a:lnTo>
                <a:lnTo>
                  <a:pt x="210907" y="263604"/>
                </a:lnTo>
                <a:lnTo>
                  <a:pt x="183755" y="299440"/>
                </a:lnTo>
                <a:lnTo>
                  <a:pt x="158193" y="337092"/>
                </a:lnTo>
                <a:lnTo>
                  <a:pt x="134288" y="376478"/>
                </a:lnTo>
                <a:lnTo>
                  <a:pt x="112107" y="417511"/>
                </a:lnTo>
                <a:lnTo>
                  <a:pt x="91719" y="460109"/>
                </a:lnTo>
                <a:lnTo>
                  <a:pt x="73189" y="504186"/>
                </a:lnTo>
                <a:lnTo>
                  <a:pt x="56587" y="549657"/>
                </a:lnTo>
                <a:lnTo>
                  <a:pt x="41979" y="596440"/>
                </a:lnTo>
                <a:lnTo>
                  <a:pt x="29433" y="644448"/>
                </a:lnTo>
                <a:lnTo>
                  <a:pt x="19017" y="693597"/>
                </a:lnTo>
                <a:lnTo>
                  <a:pt x="10798" y="743804"/>
                </a:lnTo>
                <a:lnTo>
                  <a:pt x="4844" y="794983"/>
                </a:lnTo>
                <a:lnTo>
                  <a:pt x="1222" y="847050"/>
                </a:lnTo>
                <a:lnTo>
                  <a:pt x="0" y="899921"/>
                </a:lnTo>
                <a:lnTo>
                  <a:pt x="1222" y="952793"/>
                </a:lnTo>
                <a:lnTo>
                  <a:pt x="4844" y="1004860"/>
                </a:lnTo>
                <a:lnTo>
                  <a:pt x="10798" y="1056039"/>
                </a:lnTo>
                <a:lnTo>
                  <a:pt x="19017" y="1106246"/>
                </a:lnTo>
                <a:lnTo>
                  <a:pt x="29433" y="1155395"/>
                </a:lnTo>
                <a:lnTo>
                  <a:pt x="41979" y="1203403"/>
                </a:lnTo>
                <a:lnTo>
                  <a:pt x="56587" y="1250186"/>
                </a:lnTo>
                <a:lnTo>
                  <a:pt x="73189" y="1295657"/>
                </a:lnTo>
                <a:lnTo>
                  <a:pt x="91719" y="1339734"/>
                </a:lnTo>
                <a:lnTo>
                  <a:pt x="112107" y="1382332"/>
                </a:lnTo>
                <a:lnTo>
                  <a:pt x="134288" y="1423365"/>
                </a:lnTo>
                <a:lnTo>
                  <a:pt x="158193" y="1462751"/>
                </a:lnTo>
                <a:lnTo>
                  <a:pt x="183755" y="1500403"/>
                </a:lnTo>
                <a:lnTo>
                  <a:pt x="210907" y="1536239"/>
                </a:lnTo>
                <a:lnTo>
                  <a:pt x="239580" y="1570173"/>
                </a:lnTo>
                <a:lnTo>
                  <a:pt x="269708" y="1602121"/>
                </a:lnTo>
                <a:lnTo>
                  <a:pt x="301222" y="1631999"/>
                </a:lnTo>
                <a:lnTo>
                  <a:pt x="334055" y="1659721"/>
                </a:lnTo>
                <a:lnTo>
                  <a:pt x="368140" y="1685204"/>
                </a:lnTo>
                <a:lnTo>
                  <a:pt x="403410" y="1708364"/>
                </a:lnTo>
                <a:lnTo>
                  <a:pt x="439796" y="1729114"/>
                </a:lnTo>
                <a:lnTo>
                  <a:pt x="477231" y="1747373"/>
                </a:lnTo>
                <a:lnTo>
                  <a:pt x="515647" y="1763053"/>
                </a:lnTo>
                <a:lnTo>
                  <a:pt x="554978" y="1776073"/>
                </a:lnTo>
                <a:lnTo>
                  <a:pt x="595155" y="1786346"/>
                </a:lnTo>
                <a:lnTo>
                  <a:pt x="636111" y="1793788"/>
                </a:lnTo>
                <a:lnTo>
                  <a:pt x="677778" y="1798316"/>
                </a:lnTo>
                <a:lnTo>
                  <a:pt x="720090" y="1799843"/>
                </a:lnTo>
                <a:lnTo>
                  <a:pt x="3600450" y="1799843"/>
                </a:lnTo>
                <a:lnTo>
                  <a:pt x="4320540" y="899921"/>
                </a:lnTo>
                <a:lnTo>
                  <a:pt x="3600450" y="0"/>
                </a:lnTo>
                <a:close/>
              </a:path>
            </a:pathLst>
          </a:custGeom>
          <a:solidFill>
            <a:srgbClr val="BEEBF9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05" name="object 5"/>
          <p:cNvSpPr/>
          <p:nvPr/>
        </p:nvSpPr>
        <p:spPr>
          <a:xfrm>
            <a:off x="2647800" y="1945440"/>
            <a:ext cx="3063600" cy="1109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lang="pt-BR" sz="2400" b="0" strike="noStrike" spc="-1" dirty="0">
                <a:solidFill>
                  <a:srgbClr val="000000"/>
                </a:solidFill>
                <a:latin typeface="Arial MT"/>
                <a:ea typeface="DejaVu Sans"/>
              </a:rPr>
              <a:t>FUNDO MUNICIPAL DE CONSERVAÇÃO AMBIENTAL</a:t>
            </a:r>
            <a:endParaRPr lang="pt-BR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object 6"/>
          <p:cNvSpPr/>
          <p:nvPr/>
        </p:nvSpPr>
        <p:spPr>
          <a:xfrm rot="10800000">
            <a:off x="1941120" y="3963960"/>
            <a:ext cx="4320000" cy="1799640"/>
          </a:xfrm>
          <a:custGeom>
            <a:avLst/>
            <a:gdLst>
              <a:gd name="textAreaLeft" fmla="*/ 0 w 4320000"/>
              <a:gd name="textAreaRight" fmla="*/ 4320720 w 4320000"/>
              <a:gd name="textAreaTop" fmla="*/ 0 h 1799640"/>
              <a:gd name="textAreaBottom" fmla="*/ 1800360 h 1799640"/>
            </a:gdLst>
            <a:ahLst/>
            <a:cxnLst/>
            <a:rect l="textAreaLeft" t="textAreaTop" r="textAreaRight" b="textAreaBottom"/>
            <a:pathLst>
              <a:path w="4320540" h="1800225">
                <a:moveTo>
                  <a:pt x="3600449" y="0"/>
                </a:moveTo>
                <a:lnTo>
                  <a:pt x="720089" y="0"/>
                </a:lnTo>
                <a:lnTo>
                  <a:pt x="0" y="899921"/>
                </a:lnTo>
                <a:lnTo>
                  <a:pt x="720089" y="1799843"/>
                </a:lnTo>
                <a:lnTo>
                  <a:pt x="3600449" y="1799843"/>
                </a:lnTo>
                <a:lnTo>
                  <a:pt x="3642755" y="1798316"/>
                </a:lnTo>
                <a:lnTo>
                  <a:pt x="3684417" y="1793788"/>
                </a:lnTo>
                <a:lnTo>
                  <a:pt x="3725368" y="1786346"/>
                </a:lnTo>
                <a:lnTo>
                  <a:pt x="3765541" y="1776073"/>
                </a:lnTo>
                <a:lnTo>
                  <a:pt x="3804869" y="1763053"/>
                </a:lnTo>
                <a:lnTo>
                  <a:pt x="3843283" y="1747373"/>
                </a:lnTo>
                <a:lnTo>
                  <a:pt x="3880717" y="1729114"/>
                </a:lnTo>
                <a:lnTo>
                  <a:pt x="3917102" y="1708364"/>
                </a:lnTo>
                <a:lnTo>
                  <a:pt x="3952370" y="1685204"/>
                </a:lnTo>
                <a:lnTo>
                  <a:pt x="3986456" y="1659721"/>
                </a:lnTo>
                <a:lnTo>
                  <a:pt x="4019290" y="1631999"/>
                </a:lnTo>
                <a:lnTo>
                  <a:pt x="4050805" y="1602121"/>
                </a:lnTo>
                <a:lnTo>
                  <a:pt x="4080934" y="1570173"/>
                </a:lnTo>
                <a:lnTo>
                  <a:pt x="4109608" y="1536239"/>
                </a:lnTo>
                <a:lnTo>
                  <a:pt x="4136762" y="1500403"/>
                </a:lnTo>
                <a:lnTo>
                  <a:pt x="4162326" y="1462751"/>
                </a:lnTo>
                <a:lnTo>
                  <a:pt x="4186233" y="1423365"/>
                </a:lnTo>
                <a:lnTo>
                  <a:pt x="4208416" y="1382332"/>
                </a:lnTo>
                <a:lnTo>
                  <a:pt x="4228807" y="1339734"/>
                </a:lnTo>
                <a:lnTo>
                  <a:pt x="4247339" y="1295657"/>
                </a:lnTo>
                <a:lnTo>
                  <a:pt x="4263943" y="1250186"/>
                </a:lnTo>
                <a:lnTo>
                  <a:pt x="4278553" y="1203403"/>
                </a:lnTo>
                <a:lnTo>
                  <a:pt x="4291101" y="1155395"/>
                </a:lnTo>
                <a:lnTo>
                  <a:pt x="4301518" y="1106246"/>
                </a:lnTo>
                <a:lnTo>
                  <a:pt x="4309739" y="1056039"/>
                </a:lnTo>
                <a:lnTo>
                  <a:pt x="4315694" y="1004860"/>
                </a:lnTo>
                <a:lnTo>
                  <a:pt x="4319317" y="952793"/>
                </a:lnTo>
                <a:lnTo>
                  <a:pt x="4320540" y="899921"/>
                </a:lnTo>
                <a:lnTo>
                  <a:pt x="4319317" y="847050"/>
                </a:lnTo>
                <a:lnTo>
                  <a:pt x="4315694" y="794983"/>
                </a:lnTo>
                <a:lnTo>
                  <a:pt x="4309739" y="743804"/>
                </a:lnTo>
                <a:lnTo>
                  <a:pt x="4301518" y="693597"/>
                </a:lnTo>
                <a:lnTo>
                  <a:pt x="4291101" y="644448"/>
                </a:lnTo>
                <a:lnTo>
                  <a:pt x="4278553" y="596440"/>
                </a:lnTo>
                <a:lnTo>
                  <a:pt x="4263943" y="549657"/>
                </a:lnTo>
                <a:lnTo>
                  <a:pt x="4247339" y="504186"/>
                </a:lnTo>
                <a:lnTo>
                  <a:pt x="4228807" y="460109"/>
                </a:lnTo>
                <a:lnTo>
                  <a:pt x="4208416" y="417511"/>
                </a:lnTo>
                <a:lnTo>
                  <a:pt x="4186233" y="376478"/>
                </a:lnTo>
                <a:lnTo>
                  <a:pt x="4162326" y="337092"/>
                </a:lnTo>
                <a:lnTo>
                  <a:pt x="4136762" y="299440"/>
                </a:lnTo>
                <a:lnTo>
                  <a:pt x="4109608" y="263604"/>
                </a:lnTo>
                <a:lnTo>
                  <a:pt x="4080934" y="229670"/>
                </a:lnTo>
                <a:lnTo>
                  <a:pt x="4050805" y="197722"/>
                </a:lnTo>
                <a:lnTo>
                  <a:pt x="4019290" y="167844"/>
                </a:lnTo>
                <a:lnTo>
                  <a:pt x="3986456" y="140122"/>
                </a:lnTo>
                <a:lnTo>
                  <a:pt x="3952370" y="114639"/>
                </a:lnTo>
                <a:lnTo>
                  <a:pt x="3917102" y="91479"/>
                </a:lnTo>
                <a:lnTo>
                  <a:pt x="3880717" y="70729"/>
                </a:lnTo>
                <a:lnTo>
                  <a:pt x="3843283" y="52470"/>
                </a:lnTo>
                <a:lnTo>
                  <a:pt x="3804869" y="36790"/>
                </a:lnTo>
                <a:lnTo>
                  <a:pt x="3765541" y="23770"/>
                </a:lnTo>
                <a:lnTo>
                  <a:pt x="3725368" y="13497"/>
                </a:lnTo>
                <a:lnTo>
                  <a:pt x="3684417" y="6055"/>
                </a:lnTo>
                <a:lnTo>
                  <a:pt x="3642755" y="1527"/>
                </a:lnTo>
                <a:lnTo>
                  <a:pt x="3600449" y="0"/>
                </a:lnTo>
                <a:close/>
              </a:path>
            </a:pathLst>
          </a:custGeom>
          <a:solidFill>
            <a:srgbClr val="12B1EB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07" name="object 7"/>
          <p:cNvSpPr/>
          <p:nvPr/>
        </p:nvSpPr>
        <p:spPr>
          <a:xfrm>
            <a:off x="2480400" y="4111920"/>
            <a:ext cx="3398040" cy="1291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240" rIns="0" bIns="0" anchor="t">
            <a:spAutoFit/>
          </a:bodyPr>
          <a:lstStyle/>
          <a:p>
            <a:pPr marL="12600" indent="720" algn="ctr">
              <a:lnSpc>
                <a:spcPct val="100000"/>
              </a:lnSpc>
              <a:spcBef>
                <a:spcPts val="96"/>
              </a:spcBef>
              <a:tabLst>
                <a:tab pos="0" algn="l"/>
              </a:tabLst>
            </a:pPr>
            <a:r>
              <a:rPr lang="pt-BR" sz="2800" b="0" strike="noStrike" spc="-7">
                <a:solidFill>
                  <a:srgbClr val="FFFFFF"/>
                </a:solidFill>
                <a:latin typeface="Arial MT"/>
                <a:ea typeface="DejaVu Sans"/>
              </a:rPr>
              <a:t>FUNDO MUNICIPAL DE SERVIÇOS ECOSSISTÊMICOS</a:t>
            </a:r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object 10"/>
          <p:cNvSpPr/>
          <p:nvPr/>
        </p:nvSpPr>
        <p:spPr>
          <a:xfrm>
            <a:off x="1940760" y="4507560"/>
            <a:ext cx="720720" cy="718560"/>
          </a:xfrm>
          <a:custGeom>
            <a:avLst/>
            <a:gdLst>
              <a:gd name="textAreaLeft" fmla="*/ 0 w 720720"/>
              <a:gd name="textAreaRight" fmla="*/ 721440 w 720720"/>
              <a:gd name="textAreaTop" fmla="*/ 0 h 718560"/>
              <a:gd name="textAreaBottom" fmla="*/ 719280 h 718560"/>
            </a:gdLst>
            <a:ahLst/>
            <a:cxnLst/>
            <a:rect l="textAreaLeft" t="textAreaTop" r="textAreaRight" b="textAreaBottom"/>
            <a:pathLst>
              <a:path w="721360" h="719454">
                <a:moveTo>
                  <a:pt x="360425" y="0"/>
                </a:moveTo>
                <a:lnTo>
                  <a:pt x="311528" y="3283"/>
                </a:lnTo>
                <a:lnTo>
                  <a:pt x="264627" y="12848"/>
                </a:lnTo>
                <a:lnTo>
                  <a:pt x="220152" y="28265"/>
                </a:lnTo>
                <a:lnTo>
                  <a:pt x="178533" y="49106"/>
                </a:lnTo>
                <a:lnTo>
                  <a:pt x="140201" y="74943"/>
                </a:lnTo>
                <a:lnTo>
                  <a:pt x="105584" y="105346"/>
                </a:lnTo>
                <a:lnTo>
                  <a:pt x="75114" y="139887"/>
                </a:lnTo>
                <a:lnTo>
                  <a:pt x="49219" y="178138"/>
                </a:lnTo>
                <a:lnTo>
                  <a:pt x="28330" y="219670"/>
                </a:lnTo>
                <a:lnTo>
                  <a:pt x="12878" y="264054"/>
                </a:lnTo>
                <a:lnTo>
                  <a:pt x="3291" y="310861"/>
                </a:lnTo>
                <a:lnTo>
                  <a:pt x="0" y="359663"/>
                </a:lnTo>
                <a:lnTo>
                  <a:pt x="3291" y="408466"/>
                </a:lnTo>
                <a:lnTo>
                  <a:pt x="12878" y="455273"/>
                </a:lnTo>
                <a:lnTo>
                  <a:pt x="28330" y="499657"/>
                </a:lnTo>
                <a:lnTo>
                  <a:pt x="49219" y="541189"/>
                </a:lnTo>
                <a:lnTo>
                  <a:pt x="75114" y="579440"/>
                </a:lnTo>
                <a:lnTo>
                  <a:pt x="105584" y="613981"/>
                </a:lnTo>
                <a:lnTo>
                  <a:pt x="140201" y="644384"/>
                </a:lnTo>
                <a:lnTo>
                  <a:pt x="178533" y="670221"/>
                </a:lnTo>
                <a:lnTo>
                  <a:pt x="220152" y="691062"/>
                </a:lnTo>
                <a:lnTo>
                  <a:pt x="264627" y="706479"/>
                </a:lnTo>
                <a:lnTo>
                  <a:pt x="311528" y="716044"/>
                </a:lnTo>
                <a:lnTo>
                  <a:pt x="360425" y="719328"/>
                </a:lnTo>
                <a:lnTo>
                  <a:pt x="409323" y="716044"/>
                </a:lnTo>
                <a:lnTo>
                  <a:pt x="456224" y="706479"/>
                </a:lnTo>
                <a:lnTo>
                  <a:pt x="500699" y="691062"/>
                </a:lnTo>
                <a:lnTo>
                  <a:pt x="542318" y="670221"/>
                </a:lnTo>
                <a:lnTo>
                  <a:pt x="580650" y="644384"/>
                </a:lnTo>
                <a:lnTo>
                  <a:pt x="615267" y="613981"/>
                </a:lnTo>
                <a:lnTo>
                  <a:pt x="645737" y="579440"/>
                </a:lnTo>
                <a:lnTo>
                  <a:pt x="671632" y="541189"/>
                </a:lnTo>
                <a:lnTo>
                  <a:pt x="692521" y="499657"/>
                </a:lnTo>
                <a:lnTo>
                  <a:pt x="707973" y="455273"/>
                </a:lnTo>
                <a:lnTo>
                  <a:pt x="717560" y="408466"/>
                </a:lnTo>
                <a:lnTo>
                  <a:pt x="720851" y="359663"/>
                </a:lnTo>
                <a:lnTo>
                  <a:pt x="717560" y="310861"/>
                </a:lnTo>
                <a:lnTo>
                  <a:pt x="707973" y="264054"/>
                </a:lnTo>
                <a:lnTo>
                  <a:pt x="692521" y="219670"/>
                </a:lnTo>
                <a:lnTo>
                  <a:pt x="671632" y="178138"/>
                </a:lnTo>
                <a:lnTo>
                  <a:pt x="645737" y="139887"/>
                </a:lnTo>
                <a:lnTo>
                  <a:pt x="615267" y="105346"/>
                </a:lnTo>
                <a:lnTo>
                  <a:pt x="580650" y="74943"/>
                </a:lnTo>
                <a:lnTo>
                  <a:pt x="542318" y="49106"/>
                </a:lnTo>
                <a:lnTo>
                  <a:pt x="500699" y="28265"/>
                </a:lnTo>
                <a:lnTo>
                  <a:pt x="456224" y="12848"/>
                </a:lnTo>
                <a:lnTo>
                  <a:pt x="409323" y="3283"/>
                </a:lnTo>
                <a:lnTo>
                  <a:pt x="360425" y="0"/>
                </a:lnTo>
                <a:close/>
              </a:path>
            </a:pathLst>
          </a:custGeom>
          <a:solidFill>
            <a:srgbClr val="9EDFF8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09" name="object 11"/>
          <p:cNvSpPr/>
          <p:nvPr/>
        </p:nvSpPr>
        <p:spPr>
          <a:xfrm>
            <a:off x="2176920" y="4607640"/>
            <a:ext cx="2212200" cy="500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pt-BR" sz="3200" b="0" strike="noStrike" spc="-1">
                <a:solidFill>
                  <a:srgbClr val="000000"/>
                </a:solidFill>
                <a:latin typeface="Arial MT"/>
                <a:ea typeface="DejaVu Sans"/>
              </a:rPr>
              <a:t>2</a:t>
            </a: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object 13"/>
          <p:cNvSpPr/>
          <p:nvPr/>
        </p:nvSpPr>
        <p:spPr>
          <a:xfrm>
            <a:off x="771480" y="4316400"/>
            <a:ext cx="251280" cy="499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lang="pt-BR" sz="3200" b="0" strike="noStrike" spc="-1">
                <a:solidFill>
                  <a:srgbClr val="FFFFFF"/>
                </a:solidFill>
                <a:latin typeface="Arial MT"/>
                <a:ea typeface="DejaVu Sans"/>
              </a:rPr>
              <a:t>3</a:t>
            </a: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object 14"/>
          <p:cNvSpPr/>
          <p:nvPr/>
        </p:nvSpPr>
        <p:spPr>
          <a:xfrm>
            <a:off x="1894320" y="2364480"/>
            <a:ext cx="720720" cy="718560"/>
          </a:xfrm>
          <a:custGeom>
            <a:avLst/>
            <a:gdLst>
              <a:gd name="textAreaLeft" fmla="*/ 0 w 720720"/>
              <a:gd name="textAreaRight" fmla="*/ 721440 w 720720"/>
              <a:gd name="textAreaTop" fmla="*/ 0 h 718560"/>
              <a:gd name="textAreaBottom" fmla="*/ 719280 h 718560"/>
            </a:gdLst>
            <a:ahLst/>
            <a:cxnLst/>
            <a:rect l="textAreaLeft" t="textAreaTop" r="textAreaRight" b="textAreaBottom"/>
            <a:pathLst>
              <a:path w="721360" h="719455">
                <a:moveTo>
                  <a:pt x="360425" y="0"/>
                </a:moveTo>
                <a:lnTo>
                  <a:pt x="311517" y="3283"/>
                </a:lnTo>
                <a:lnTo>
                  <a:pt x="264609" y="12848"/>
                </a:lnTo>
                <a:lnTo>
                  <a:pt x="220131" y="28265"/>
                </a:lnTo>
                <a:lnTo>
                  <a:pt x="178511" y="49106"/>
                </a:lnTo>
                <a:lnTo>
                  <a:pt x="140179" y="74943"/>
                </a:lnTo>
                <a:lnTo>
                  <a:pt x="105565" y="105346"/>
                </a:lnTo>
                <a:lnTo>
                  <a:pt x="75098" y="139887"/>
                </a:lnTo>
                <a:lnTo>
                  <a:pt x="49208" y="178138"/>
                </a:lnTo>
                <a:lnTo>
                  <a:pt x="28323" y="219670"/>
                </a:lnTo>
                <a:lnTo>
                  <a:pt x="12874" y="264054"/>
                </a:lnTo>
                <a:lnTo>
                  <a:pt x="3290" y="310861"/>
                </a:lnTo>
                <a:lnTo>
                  <a:pt x="0" y="359663"/>
                </a:lnTo>
                <a:lnTo>
                  <a:pt x="3290" y="408466"/>
                </a:lnTo>
                <a:lnTo>
                  <a:pt x="12874" y="455273"/>
                </a:lnTo>
                <a:lnTo>
                  <a:pt x="28323" y="499657"/>
                </a:lnTo>
                <a:lnTo>
                  <a:pt x="49208" y="541189"/>
                </a:lnTo>
                <a:lnTo>
                  <a:pt x="75098" y="579440"/>
                </a:lnTo>
                <a:lnTo>
                  <a:pt x="105565" y="613981"/>
                </a:lnTo>
                <a:lnTo>
                  <a:pt x="140179" y="644384"/>
                </a:lnTo>
                <a:lnTo>
                  <a:pt x="178511" y="670221"/>
                </a:lnTo>
                <a:lnTo>
                  <a:pt x="220131" y="691062"/>
                </a:lnTo>
                <a:lnTo>
                  <a:pt x="264609" y="706479"/>
                </a:lnTo>
                <a:lnTo>
                  <a:pt x="311517" y="716044"/>
                </a:lnTo>
                <a:lnTo>
                  <a:pt x="360425" y="719328"/>
                </a:lnTo>
                <a:lnTo>
                  <a:pt x="409334" y="716044"/>
                </a:lnTo>
                <a:lnTo>
                  <a:pt x="456242" y="706479"/>
                </a:lnTo>
                <a:lnTo>
                  <a:pt x="500720" y="691062"/>
                </a:lnTo>
                <a:lnTo>
                  <a:pt x="542340" y="670221"/>
                </a:lnTo>
                <a:lnTo>
                  <a:pt x="580672" y="644384"/>
                </a:lnTo>
                <a:lnTo>
                  <a:pt x="615286" y="613981"/>
                </a:lnTo>
                <a:lnTo>
                  <a:pt x="645753" y="579440"/>
                </a:lnTo>
                <a:lnTo>
                  <a:pt x="671643" y="541189"/>
                </a:lnTo>
                <a:lnTo>
                  <a:pt x="692528" y="499657"/>
                </a:lnTo>
                <a:lnTo>
                  <a:pt x="707977" y="455273"/>
                </a:lnTo>
                <a:lnTo>
                  <a:pt x="717561" y="408466"/>
                </a:lnTo>
                <a:lnTo>
                  <a:pt x="720852" y="359663"/>
                </a:lnTo>
                <a:lnTo>
                  <a:pt x="717561" y="310861"/>
                </a:lnTo>
                <a:lnTo>
                  <a:pt x="707977" y="264054"/>
                </a:lnTo>
                <a:lnTo>
                  <a:pt x="692528" y="219670"/>
                </a:lnTo>
                <a:lnTo>
                  <a:pt x="671643" y="178138"/>
                </a:lnTo>
                <a:lnTo>
                  <a:pt x="645753" y="139887"/>
                </a:lnTo>
                <a:lnTo>
                  <a:pt x="615286" y="105346"/>
                </a:lnTo>
                <a:lnTo>
                  <a:pt x="580672" y="74943"/>
                </a:lnTo>
                <a:lnTo>
                  <a:pt x="542340" y="49106"/>
                </a:lnTo>
                <a:lnTo>
                  <a:pt x="500720" y="28265"/>
                </a:lnTo>
                <a:lnTo>
                  <a:pt x="456242" y="12848"/>
                </a:lnTo>
                <a:lnTo>
                  <a:pt x="409334" y="3283"/>
                </a:lnTo>
                <a:lnTo>
                  <a:pt x="360425" y="0"/>
                </a:lnTo>
                <a:close/>
              </a:path>
            </a:pathLst>
          </a:custGeom>
          <a:solidFill>
            <a:srgbClr val="073B64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12" name="object 15"/>
          <p:cNvSpPr/>
          <p:nvPr/>
        </p:nvSpPr>
        <p:spPr>
          <a:xfrm>
            <a:off x="2129400" y="2490120"/>
            <a:ext cx="2049840" cy="500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pt-BR" sz="3200" b="0" strike="noStrike" spc="-1">
                <a:solidFill>
                  <a:srgbClr val="FFFFFF"/>
                </a:solidFill>
                <a:latin typeface="Arial MT"/>
                <a:ea typeface="DejaVu Sans"/>
              </a:rPr>
              <a:t>1</a:t>
            </a: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1"/>
          <p:cNvSpPr>
            <a:spLocks noGrp="1"/>
          </p:cNvSpPr>
          <p:nvPr>
            <p:ph type="ftr" idx="8"/>
          </p:nvPr>
        </p:nvSpPr>
        <p:spPr>
          <a:xfrm>
            <a:off x="1050480" y="6472080"/>
            <a:ext cx="3712680" cy="3978720"/>
          </a:xfrm>
          <a:prstGeom prst="rect">
            <a:avLst/>
          </a:prstGeom>
          <a:noFill/>
          <a:ln w="0">
            <a:noFill/>
          </a:ln>
        </p:spPr>
        <p:txBody>
          <a:bodyPr lIns="0" tIns="1440" rIns="0" bIns="0" anchor="t">
            <a:noAutofit/>
          </a:bodyPr>
          <a:lstStyle>
            <a:lvl1pPr marL="12600" indent="0">
              <a:lnSpc>
                <a:spcPct val="100000"/>
              </a:lnSpc>
              <a:spcBef>
                <a:spcPts val="11"/>
              </a:spcBef>
              <a:buNone/>
              <a:tabLst>
                <a:tab pos="0" algn="l"/>
              </a:tabLst>
              <a:defRPr lang="pt-BR" sz="1400" b="0" strike="noStrike" spc="-171">
                <a:solidFill>
                  <a:srgbClr val="073B64"/>
                </a:solidFill>
                <a:latin typeface="Arial MT"/>
              </a:defRPr>
            </a:lvl1pPr>
          </a:lstStyle>
          <a:p>
            <a:pPr marL="12600" indent="0">
              <a:lnSpc>
                <a:spcPct val="100000"/>
              </a:lnSpc>
              <a:spcBef>
                <a:spcPts val="11"/>
              </a:spcBef>
              <a:buNone/>
              <a:tabLst>
                <a:tab pos="0" algn="l"/>
              </a:tabLst>
            </a:pP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SECRETARIA</a:t>
            </a:r>
            <a:r>
              <a:rPr lang="pt-BR" sz="1400" b="0" strike="noStrike" spc="-177">
                <a:solidFill>
                  <a:srgbClr val="073B64"/>
                </a:solidFill>
                <a:latin typeface="Arial MT"/>
              </a:rPr>
              <a:t> DE</a:t>
            </a:r>
            <a:r>
              <a:rPr lang="pt-BR" sz="1400" b="0" strike="noStrike" spc="-66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URBANISMO</a:t>
            </a:r>
            <a:r>
              <a:rPr lang="pt-BR" sz="1400" b="0" strike="noStrike" spc="-97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E</a:t>
            </a:r>
            <a:r>
              <a:rPr lang="pt-BR" sz="1400" b="0" strike="noStrike" spc="-75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65">
                <a:solidFill>
                  <a:srgbClr val="073B64"/>
                </a:solidFill>
                <a:latin typeface="Arial MT"/>
              </a:rPr>
              <a:t>SUSTENTABILIDADE</a:t>
            </a:r>
            <a:endParaRPr lang="pt-B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4" name="object 7"/>
          <p:cNvSpPr/>
          <p:nvPr/>
        </p:nvSpPr>
        <p:spPr>
          <a:xfrm>
            <a:off x="2176920" y="3008880"/>
            <a:ext cx="3398040" cy="438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240" rIns="0" bIns="0" anchor="t">
            <a:spAutoFit/>
          </a:bodyPr>
          <a:lstStyle/>
          <a:p>
            <a:pPr marL="12600" indent="720" algn="ctr">
              <a:lnSpc>
                <a:spcPct val="100000"/>
              </a:lnSpc>
              <a:spcBef>
                <a:spcPts val="96"/>
              </a:spcBef>
              <a:tabLst>
                <a:tab pos="0" algn="l"/>
              </a:tabLst>
            </a:pPr>
            <a:r>
              <a:rPr lang="pt-BR" sz="2800" b="0" strike="noStrike" spc="-7">
                <a:solidFill>
                  <a:srgbClr val="FFFFFF"/>
                </a:solidFill>
                <a:latin typeface="Arial MT"/>
                <a:ea typeface="DejaVu Sans"/>
              </a:rPr>
              <a:t>FUMCAM</a:t>
            </a:r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object 5"/>
          <p:cNvSpPr/>
          <p:nvPr/>
        </p:nvSpPr>
        <p:spPr>
          <a:xfrm>
            <a:off x="3396600" y="5335920"/>
            <a:ext cx="3063600" cy="378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lang="pt-BR" sz="2400" b="0" strike="noStrike" spc="-1">
                <a:solidFill>
                  <a:srgbClr val="000000"/>
                </a:solidFill>
                <a:latin typeface="Arial MT"/>
                <a:ea typeface="DejaVu Sans"/>
              </a:rPr>
              <a:t>FMSE</a:t>
            </a:r>
            <a:endParaRPr lang="pt-BR" sz="2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object 2"/>
          <p:cNvSpPr/>
          <p:nvPr/>
        </p:nvSpPr>
        <p:spPr>
          <a:xfrm>
            <a:off x="108360" y="189000"/>
            <a:ext cx="3382560" cy="997560"/>
          </a:xfrm>
          <a:custGeom>
            <a:avLst/>
            <a:gdLst>
              <a:gd name="textAreaLeft" fmla="*/ 0 w 3382560"/>
              <a:gd name="textAreaRight" fmla="*/ 3383280 w 3382560"/>
              <a:gd name="textAreaTop" fmla="*/ 0 h 997560"/>
              <a:gd name="textAreaBottom" fmla="*/ 998280 h 997560"/>
            </a:gdLst>
            <a:ahLst/>
            <a:cxnLst/>
            <a:rect l="textAreaLeft" t="textAreaTop" r="textAreaRight" b="textAreaBottom"/>
            <a:pathLst>
              <a:path w="3383279" h="998219">
                <a:moveTo>
                  <a:pt x="2819400" y="0"/>
                </a:moveTo>
                <a:lnTo>
                  <a:pt x="563880" y="0"/>
                </a:lnTo>
                <a:lnTo>
                  <a:pt x="512556" y="2040"/>
                </a:lnTo>
                <a:lnTo>
                  <a:pt x="462523" y="8043"/>
                </a:lnTo>
                <a:lnTo>
                  <a:pt x="413980" y="17832"/>
                </a:lnTo>
                <a:lnTo>
                  <a:pt x="367126" y="31232"/>
                </a:lnTo>
                <a:lnTo>
                  <a:pt x="322160" y="48065"/>
                </a:lnTo>
                <a:lnTo>
                  <a:pt x="279281" y="68156"/>
                </a:lnTo>
                <a:lnTo>
                  <a:pt x="238688" y="91328"/>
                </a:lnTo>
                <a:lnTo>
                  <a:pt x="200581" y="117404"/>
                </a:lnTo>
                <a:lnTo>
                  <a:pt x="165158" y="146208"/>
                </a:lnTo>
                <a:lnTo>
                  <a:pt x="132619" y="177564"/>
                </a:lnTo>
                <a:lnTo>
                  <a:pt x="103162" y="211296"/>
                </a:lnTo>
                <a:lnTo>
                  <a:pt x="76987" y="247226"/>
                </a:lnTo>
                <a:lnTo>
                  <a:pt x="54292" y="285179"/>
                </a:lnTo>
                <a:lnTo>
                  <a:pt x="35278" y="324978"/>
                </a:lnTo>
                <a:lnTo>
                  <a:pt x="20142" y="366447"/>
                </a:lnTo>
                <a:lnTo>
                  <a:pt x="9085" y="409410"/>
                </a:lnTo>
                <a:lnTo>
                  <a:pt x="2304" y="453689"/>
                </a:lnTo>
                <a:lnTo>
                  <a:pt x="0" y="499110"/>
                </a:lnTo>
                <a:lnTo>
                  <a:pt x="2304" y="544530"/>
                </a:lnTo>
                <a:lnTo>
                  <a:pt x="9085" y="588809"/>
                </a:lnTo>
                <a:lnTo>
                  <a:pt x="20142" y="631772"/>
                </a:lnTo>
                <a:lnTo>
                  <a:pt x="35278" y="673241"/>
                </a:lnTo>
                <a:lnTo>
                  <a:pt x="54292" y="713040"/>
                </a:lnTo>
                <a:lnTo>
                  <a:pt x="76987" y="750993"/>
                </a:lnTo>
                <a:lnTo>
                  <a:pt x="103162" y="786923"/>
                </a:lnTo>
                <a:lnTo>
                  <a:pt x="132619" y="820655"/>
                </a:lnTo>
                <a:lnTo>
                  <a:pt x="165158" y="852011"/>
                </a:lnTo>
                <a:lnTo>
                  <a:pt x="200581" y="880815"/>
                </a:lnTo>
                <a:lnTo>
                  <a:pt x="238688" y="906891"/>
                </a:lnTo>
                <a:lnTo>
                  <a:pt x="279281" y="930063"/>
                </a:lnTo>
                <a:lnTo>
                  <a:pt x="322160" y="950154"/>
                </a:lnTo>
                <a:lnTo>
                  <a:pt x="367126" y="966987"/>
                </a:lnTo>
                <a:lnTo>
                  <a:pt x="413980" y="980387"/>
                </a:lnTo>
                <a:lnTo>
                  <a:pt x="462523" y="990176"/>
                </a:lnTo>
                <a:lnTo>
                  <a:pt x="512556" y="996179"/>
                </a:lnTo>
                <a:lnTo>
                  <a:pt x="563880" y="998220"/>
                </a:lnTo>
                <a:lnTo>
                  <a:pt x="2819400" y="998220"/>
                </a:lnTo>
                <a:lnTo>
                  <a:pt x="3383280" y="499110"/>
                </a:lnTo>
                <a:lnTo>
                  <a:pt x="2819400" y="0"/>
                </a:lnTo>
                <a:close/>
              </a:path>
            </a:pathLst>
          </a:custGeom>
          <a:solidFill>
            <a:srgbClr val="BEEBF9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17" name="object 5"/>
          <p:cNvSpPr/>
          <p:nvPr/>
        </p:nvSpPr>
        <p:spPr>
          <a:xfrm>
            <a:off x="6124320" y="1931400"/>
            <a:ext cx="2018160" cy="1947600"/>
          </a:xfrm>
          <a:custGeom>
            <a:avLst/>
            <a:gdLst>
              <a:gd name="textAreaLeft" fmla="*/ 0 w 2018160"/>
              <a:gd name="textAreaRight" fmla="*/ 2018880 w 2018160"/>
              <a:gd name="textAreaTop" fmla="*/ 0 h 1947600"/>
              <a:gd name="textAreaBottom" fmla="*/ 1948320 h 1947600"/>
            </a:gdLst>
            <a:ahLst/>
            <a:cxnLst/>
            <a:rect l="textAreaLeft" t="textAreaTop" r="textAreaRight" b="textAreaBottom"/>
            <a:pathLst>
              <a:path w="1080770" h="1079500">
                <a:moveTo>
                  <a:pt x="540257" y="0"/>
                </a:moveTo>
                <a:lnTo>
                  <a:pt x="491091" y="2204"/>
                </a:lnTo>
                <a:lnTo>
                  <a:pt x="443159" y="8692"/>
                </a:lnTo>
                <a:lnTo>
                  <a:pt x="396654" y="19272"/>
                </a:lnTo>
                <a:lnTo>
                  <a:pt x="351765" y="33753"/>
                </a:lnTo>
                <a:lnTo>
                  <a:pt x="308685" y="51946"/>
                </a:lnTo>
                <a:lnTo>
                  <a:pt x="267603" y="73660"/>
                </a:lnTo>
                <a:lnTo>
                  <a:pt x="228710" y="98703"/>
                </a:lnTo>
                <a:lnTo>
                  <a:pt x="192198" y="126887"/>
                </a:lnTo>
                <a:lnTo>
                  <a:pt x="158257" y="158019"/>
                </a:lnTo>
                <a:lnTo>
                  <a:pt x="127079" y="191911"/>
                </a:lnTo>
                <a:lnTo>
                  <a:pt x="98854" y="228370"/>
                </a:lnTo>
                <a:lnTo>
                  <a:pt x="73772" y="267208"/>
                </a:lnTo>
                <a:lnTo>
                  <a:pt x="52026" y="308232"/>
                </a:lnTo>
                <a:lnTo>
                  <a:pt x="33806" y="351253"/>
                </a:lnTo>
                <a:lnTo>
                  <a:pt x="19302" y="396081"/>
                </a:lnTo>
                <a:lnTo>
                  <a:pt x="8706" y="442524"/>
                </a:lnTo>
                <a:lnTo>
                  <a:pt x="2208" y="490392"/>
                </a:lnTo>
                <a:lnTo>
                  <a:pt x="0" y="539496"/>
                </a:lnTo>
                <a:lnTo>
                  <a:pt x="2208" y="588599"/>
                </a:lnTo>
                <a:lnTo>
                  <a:pt x="8706" y="636467"/>
                </a:lnTo>
                <a:lnTo>
                  <a:pt x="19302" y="682910"/>
                </a:lnTo>
                <a:lnTo>
                  <a:pt x="33806" y="727738"/>
                </a:lnTo>
                <a:lnTo>
                  <a:pt x="52026" y="770759"/>
                </a:lnTo>
                <a:lnTo>
                  <a:pt x="73772" y="811784"/>
                </a:lnTo>
                <a:lnTo>
                  <a:pt x="98854" y="850621"/>
                </a:lnTo>
                <a:lnTo>
                  <a:pt x="127079" y="887080"/>
                </a:lnTo>
                <a:lnTo>
                  <a:pt x="158257" y="920972"/>
                </a:lnTo>
                <a:lnTo>
                  <a:pt x="192198" y="952104"/>
                </a:lnTo>
                <a:lnTo>
                  <a:pt x="228710" y="980288"/>
                </a:lnTo>
                <a:lnTo>
                  <a:pt x="267603" y="1005332"/>
                </a:lnTo>
                <a:lnTo>
                  <a:pt x="308685" y="1027045"/>
                </a:lnTo>
                <a:lnTo>
                  <a:pt x="351765" y="1045238"/>
                </a:lnTo>
                <a:lnTo>
                  <a:pt x="396654" y="1059719"/>
                </a:lnTo>
                <a:lnTo>
                  <a:pt x="443159" y="1070299"/>
                </a:lnTo>
                <a:lnTo>
                  <a:pt x="491091" y="1076787"/>
                </a:lnTo>
                <a:lnTo>
                  <a:pt x="540257" y="1078992"/>
                </a:lnTo>
                <a:lnTo>
                  <a:pt x="589424" y="1076787"/>
                </a:lnTo>
                <a:lnTo>
                  <a:pt x="637356" y="1070299"/>
                </a:lnTo>
                <a:lnTo>
                  <a:pt x="683861" y="1059719"/>
                </a:lnTo>
                <a:lnTo>
                  <a:pt x="728750" y="1045238"/>
                </a:lnTo>
                <a:lnTo>
                  <a:pt x="771830" y="1027045"/>
                </a:lnTo>
                <a:lnTo>
                  <a:pt x="812912" y="1005331"/>
                </a:lnTo>
                <a:lnTo>
                  <a:pt x="851805" y="980288"/>
                </a:lnTo>
                <a:lnTo>
                  <a:pt x="888317" y="952104"/>
                </a:lnTo>
                <a:lnTo>
                  <a:pt x="922258" y="920972"/>
                </a:lnTo>
                <a:lnTo>
                  <a:pt x="953436" y="887080"/>
                </a:lnTo>
                <a:lnTo>
                  <a:pt x="981661" y="850621"/>
                </a:lnTo>
                <a:lnTo>
                  <a:pt x="1006743" y="811783"/>
                </a:lnTo>
                <a:lnTo>
                  <a:pt x="1028489" y="770759"/>
                </a:lnTo>
                <a:lnTo>
                  <a:pt x="1046709" y="727738"/>
                </a:lnTo>
                <a:lnTo>
                  <a:pt x="1061213" y="682910"/>
                </a:lnTo>
                <a:lnTo>
                  <a:pt x="1071809" y="636467"/>
                </a:lnTo>
                <a:lnTo>
                  <a:pt x="1078307" y="588599"/>
                </a:lnTo>
                <a:lnTo>
                  <a:pt x="1080515" y="539496"/>
                </a:lnTo>
                <a:lnTo>
                  <a:pt x="1078307" y="490392"/>
                </a:lnTo>
                <a:lnTo>
                  <a:pt x="1071809" y="442524"/>
                </a:lnTo>
                <a:lnTo>
                  <a:pt x="1061213" y="396081"/>
                </a:lnTo>
                <a:lnTo>
                  <a:pt x="1046709" y="351253"/>
                </a:lnTo>
                <a:lnTo>
                  <a:pt x="1028489" y="308232"/>
                </a:lnTo>
                <a:lnTo>
                  <a:pt x="1006743" y="267208"/>
                </a:lnTo>
                <a:lnTo>
                  <a:pt x="981661" y="228370"/>
                </a:lnTo>
                <a:lnTo>
                  <a:pt x="953436" y="191911"/>
                </a:lnTo>
                <a:lnTo>
                  <a:pt x="922258" y="158019"/>
                </a:lnTo>
                <a:lnTo>
                  <a:pt x="888317" y="126887"/>
                </a:lnTo>
                <a:lnTo>
                  <a:pt x="851805" y="98703"/>
                </a:lnTo>
                <a:lnTo>
                  <a:pt x="812912" y="73660"/>
                </a:lnTo>
                <a:lnTo>
                  <a:pt x="771830" y="51946"/>
                </a:lnTo>
                <a:lnTo>
                  <a:pt x="728750" y="33753"/>
                </a:lnTo>
                <a:lnTo>
                  <a:pt x="683861" y="19272"/>
                </a:lnTo>
                <a:lnTo>
                  <a:pt x="637356" y="8692"/>
                </a:lnTo>
                <a:lnTo>
                  <a:pt x="589424" y="2204"/>
                </a:lnTo>
                <a:lnTo>
                  <a:pt x="540257" y="0"/>
                </a:lnTo>
                <a:close/>
              </a:path>
            </a:pathLst>
          </a:custGeom>
          <a:solidFill>
            <a:srgbClr val="12B1EB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18" name="object 6"/>
          <p:cNvSpPr/>
          <p:nvPr/>
        </p:nvSpPr>
        <p:spPr>
          <a:xfrm>
            <a:off x="6917760" y="2510640"/>
            <a:ext cx="664200" cy="7510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24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6"/>
              </a:spcBef>
            </a:pPr>
            <a:r>
              <a:rPr lang="pt-BR" sz="2400" b="0" strike="noStrike" spc="-7" dirty="0" smtClean="0">
                <a:solidFill>
                  <a:srgbClr val="FFFFFF"/>
                </a:solidFill>
                <a:latin typeface="Arial MT"/>
                <a:ea typeface="DejaVu Sans"/>
              </a:rPr>
              <a:t>5,3</a:t>
            </a:r>
            <a:endParaRPr lang="pt-BR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50760">
              <a:lnSpc>
                <a:spcPct val="100000"/>
              </a:lnSpc>
            </a:pPr>
            <a:r>
              <a:rPr lang="pt-BR" sz="2400" b="0" strike="noStrike" spc="-7" dirty="0">
                <a:solidFill>
                  <a:srgbClr val="FFFFFF"/>
                </a:solidFill>
                <a:latin typeface="Arial MT"/>
                <a:ea typeface="DejaVu Sans"/>
              </a:rPr>
              <a:t>Mi</a:t>
            </a:r>
            <a:endParaRPr lang="pt-BR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object 7"/>
          <p:cNvSpPr/>
          <p:nvPr/>
        </p:nvSpPr>
        <p:spPr>
          <a:xfrm>
            <a:off x="7747560" y="2946960"/>
            <a:ext cx="919080" cy="920880"/>
          </a:xfrm>
          <a:custGeom>
            <a:avLst/>
            <a:gdLst>
              <a:gd name="textAreaLeft" fmla="*/ 0 w 919080"/>
              <a:gd name="textAreaRight" fmla="*/ 919800 w 919080"/>
              <a:gd name="textAreaTop" fmla="*/ 0 h 920880"/>
              <a:gd name="textAreaBottom" fmla="*/ 921600 h 920880"/>
            </a:gdLst>
            <a:ahLst/>
            <a:cxnLst/>
            <a:rect l="textAreaLeft" t="textAreaTop" r="textAreaRight" b="textAreaBottom"/>
            <a:pathLst>
              <a:path w="970915" h="972820">
                <a:moveTo>
                  <a:pt x="485393" y="0"/>
                </a:moveTo>
                <a:lnTo>
                  <a:pt x="438643" y="2225"/>
                </a:lnTo>
                <a:lnTo>
                  <a:pt x="393151" y="8766"/>
                </a:lnTo>
                <a:lnTo>
                  <a:pt x="349121" y="19419"/>
                </a:lnTo>
                <a:lnTo>
                  <a:pt x="306755" y="33980"/>
                </a:lnTo>
                <a:lnTo>
                  <a:pt x="266257" y="52245"/>
                </a:lnTo>
                <a:lnTo>
                  <a:pt x="227830" y="74010"/>
                </a:lnTo>
                <a:lnTo>
                  <a:pt x="191678" y="99071"/>
                </a:lnTo>
                <a:lnTo>
                  <a:pt x="158004" y="127225"/>
                </a:lnTo>
                <a:lnTo>
                  <a:pt x="127012" y="158268"/>
                </a:lnTo>
                <a:lnTo>
                  <a:pt x="98904" y="191996"/>
                </a:lnTo>
                <a:lnTo>
                  <a:pt x="73884" y="228206"/>
                </a:lnTo>
                <a:lnTo>
                  <a:pt x="52155" y="266692"/>
                </a:lnTo>
                <a:lnTo>
                  <a:pt x="33921" y="307253"/>
                </a:lnTo>
                <a:lnTo>
                  <a:pt x="19386" y="349683"/>
                </a:lnTo>
                <a:lnTo>
                  <a:pt x="8751" y="393780"/>
                </a:lnTo>
                <a:lnTo>
                  <a:pt x="2221" y="439338"/>
                </a:lnTo>
                <a:lnTo>
                  <a:pt x="0" y="486155"/>
                </a:lnTo>
                <a:lnTo>
                  <a:pt x="2221" y="532973"/>
                </a:lnTo>
                <a:lnTo>
                  <a:pt x="8751" y="578531"/>
                </a:lnTo>
                <a:lnTo>
                  <a:pt x="19386" y="622628"/>
                </a:lnTo>
                <a:lnTo>
                  <a:pt x="33921" y="665058"/>
                </a:lnTo>
                <a:lnTo>
                  <a:pt x="52155" y="705619"/>
                </a:lnTo>
                <a:lnTo>
                  <a:pt x="73884" y="744105"/>
                </a:lnTo>
                <a:lnTo>
                  <a:pt x="98904" y="780315"/>
                </a:lnTo>
                <a:lnTo>
                  <a:pt x="127012" y="814043"/>
                </a:lnTo>
                <a:lnTo>
                  <a:pt x="158004" y="845086"/>
                </a:lnTo>
                <a:lnTo>
                  <a:pt x="191678" y="873240"/>
                </a:lnTo>
                <a:lnTo>
                  <a:pt x="227830" y="898301"/>
                </a:lnTo>
                <a:lnTo>
                  <a:pt x="266257" y="920066"/>
                </a:lnTo>
                <a:lnTo>
                  <a:pt x="306755" y="938331"/>
                </a:lnTo>
                <a:lnTo>
                  <a:pt x="349121" y="952892"/>
                </a:lnTo>
                <a:lnTo>
                  <a:pt x="393151" y="963545"/>
                </a:lnTo>
                <a:lnTo>
                  <a:pt x="438643" y="970086"/>
                </a:lnTo>
                <a:lnTo>
                  <a:pt x="485393" y="972312"/>
                </a:lnTo>
                <a:lnTo>
                  <a:pt x="532144" y="970086"/>
                </a:lnTo>
                <a:lnTo>
                  <a:pt x="577636" y="963545"/>
                </a:lnTo>
                <a:lnTo>
                  <a:pt x="621666" y="952892"/>
                </a:lnTo>
                <a:lnTo>
                  <a:pt x="664032" y="938331"/>
                </a:lnTo>
                <a:lnTo>
                  <a:pt x="704530" y="920066"/>
                </a:lnTo>
                <a:lnTo>
                  <a:pt x="742957" y="898301"/>
                </a:lnTo>
                <a:lnTo>
                  <a:pt x="779109" y="873240"/>
                </a:lnTo>
                <a:lnTo>
                  <a:pt x="812783" y="845086"/>
                </a:lnTo>
                <a:lnTo>
                  <a:pt x="843775" y="814043"/>
                </a:lnTo>
                <a:lnTo>
                  <a:pt x="871883" y="780315"/>
                </a:lnTo>
                <a:lnTo>
                  <a:pt x="896903" y="744105"/>
                </a:lnTo>
                <a:lnTo>
                  <a:pt x="918632" y="705619"/>
                </a:lnTo>
                <a:lnTo>
                  <a:pt x="936866" y="665058"/>
                </a:lnTo>
                <a:lnTo>
                  <a:pt x="951401" y="622628"/>
                </a:lnTo>
                <a:lnTo>
                  <a:pt x="962036" y="578531"/>
                </a:lnTo>
                <a:lnTo>
                  <a:pt x="968566" y="532973"/>
                </a:lnTo>
                <a:lnTo>
                  <a:pt x="970787" y="486155"/>
                </a:lnTo>
                <a:lnTo>
                  <a:pt x="968566" y="439338"/>
                </a:lnTo>
                <a:lnTo>
                  <a:pt x="962036" y="393780"/>
                </a:lnTo>
                <a:lnTo>
                  <a:pt x="951401" y="349683"/>
                </a:lnTo>
                <a:lnTo>
                  <a:pt x="936866" y="307253"/>
                </a:lnTo>
                <a:lnTo>
                  <a:pt x="918632" y="266692"/>
                </a:lnTo>
                <a:lnTo>
                  <a:pt x="896903" y="228206"/>
                </a:lnTo>
                <a:lnTo>
                  <a:pt x="871883" y="191996"/>
                </a:lnTo>
                <a:lnTo>
                  <a:pt x="843775" y="158268"/>
                </a:lnTo>
                <a:lnTo>
                  <a:pt x="812783" y="127225"/>
                </a:lnTo>
                <a:lnTo>
                  <a:pt x="779109" y="99071"/>
                </a:lnTo>
                <a:lnTo>
                  <a:pt x="742957" y="74010"/>
                </a:lnTo>
                <a:lnTo>
                  <a:pt x="704530" y="52245"/>
                </a:lnTo>
                <a:lnTo>
                  <a:pt x="664032" y="33980"/>
                </a:lnTo>
                <a:lnTo>
                  <a:pt x="621666" y="19419"/>
                </a:lnTo>
                <a:lnTo>
                  <a:pt x="577636" y="8766"/>
                </a:lnTo>
                <a:lnTo>
                  <a:pt x="532144" y="2225"/>
                </a:lnTo>
                <a:lnTo>
                  <a:pt x="485393" y="0"/>
                </a:lnTo>
                <a:close/>
              </a:path>
            </a:pathLst>
          </a:custGeom>
          <a:solidFill>
            <a:srgbClr val="9EDFF8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20" name="object 8"/>
          <p:cNvSpPr/>
          <p:nvPr/>
        </p:nvSpPr>
        <p:spPr>
          <a:xfrm>
            <a:off x="8075880" y="3151080"/>
            <a:ext cx="321840" cy="44433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pt-BR" sz="1400" b="0" strike="noStrike" spc="-7" dirty="0" smtClean="0">
                <a:solidFill>
                  <a:srgbClr val="7E7E7E"/>
                </a:solidFill>
                <a:latin typeface="Arial MT"/>
                <a:ea typeface="DejaVu Sans"/>
              </a:rPr>
              <a:t>588</a:t>
            </a:r>
            <a:endParaRPr lang="pt-BR" sz="1400" b="0" strike="noStrike" spc="-1" dirty="0">
              <a:solidFill>
                <a:srgbClr val="000000"/>
              </a:solidFill>
              <a:latin typeface="Arial"/>
            </a:endParaRPr>
          </a:p>
          <a:p>
            <a:pPr marL="47520">
              <a:lnSpc>
                <a:spcPct val="100000"/>
              </a:lnSpc>
            </a:pPr>
            <a:r>
              <a:rPr lang="pt-BR" sz="1400" b="0" strike="noStrike" spc="-7" dirty="0">
                <a:solidFill>
                  <a:srgbClr val="7E7E7E"/>
                </a:solidFill>
                <a:latin typeface="Arial MT"/>
                <a:ea typeface="DejaVu Sans"/>
              </a:rPr>
              <a:t>Mil</a:t>
            </a:r>
            <a:endParaRPr lang="pt-BR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object 9"/>
          <p:cNvSpPr/>
          <p:nvPr/>
        </p:nvSpPr>
        <p:spPr>
          <a:xfrm>
            <a:off x="6282000" y="3840480"/>
            <a:ext cx="2440080" cy="102960"/>
          </a:xfrm>
          <a:custGeom>
            <a:avLst/>
            <a:gdLst>
              <a:gd name="textAreaLeft" fmla="*/ 0 w 2440080"/>
              <a:gd name="textAreaRight" fmla="*/ 2440800 w 2440080"/>
              <a:gd name="textAreaTop" fmla="*/ 0 h 102960"/>
              <a:gd name="textAreaBottom" fmla="*/ 103680 h 102960"/>
            </a:gdLst>
            <a:ahLst/>
            <a:cxnLst/>
            <a:rect l="textAreaLeft" t="textAreaTop" r="textAreaRight" b="textAreaBottom"/>
            <a:pathLst>
              <a:path w="2440940" h="103504">
                <a:moveTo>
                  <a:pt x="2415322" y="51689"/>
                </a:moveTo>
                <a:lnTo>
                  <a:pt x="2345436" y="92456"/>
                </a:lnTo>
                <a:lnTo>
                  <a:pt x="2344420" y="96266"/>
                </a:lnTo>
                <a:lnTo>
                  <a:pt x="2347976" y="102362"/>
                </a:lnTo>
                <a:lnTo>
                  <a:pt x="2351913" y="103378"/>
                </a:lnTo>
                <a:lnTo>
                  <a:pt x="2429668" y="58039"/>
                </a:lnTo>
                <a:lnTo>
                  <a:pt x="2427986" y="58039"/>
                </a:lnTo>
                <a:lnTo>
                  <a:pt x="2427986" y="57150"/>
                </a:lnTo>
                <a:lnTo>
                  <a:pt x="2424683" y="57150"/>
                </a:lnTo>
                <a:lnTo>
                  <a:pt x="2415322" y="51689"/>
                </a:lnTo>
                <a:close/>
              </a:path>
              <a:path w="2440940" h="103504">
                <a:moveTo>
                  <a:pt x="2404436" y="45339"/>
                </a:moveTo>
                <a:lnTo>
                  <a:pt x="0" y="45339"/>
                </a:lnTo>
                <a:lnTo>
                  <a:pt x="0" y="58039"/>
                </a:lnTo>
                <a:lnTo>
                  <a:pt x="2404436" y="58039"/>
                </a:lnTo>
                <a:lnTo>
                  <a:pt x="2415322" y="51689"/>
                </a:lnTo>
                <a:lnTo>
                  <a:pt x="2404436" y="45339"/>
                </a:lnTo>
                <a:close/>
              </a:path>
              <a:path w="2440940" h="103504">
                <a:moveTo>
                  <a:pt x="2429668" y="45339"/>
                </a:moveTo>
                <a:lnTo>
                  <a:pt x="2427986" y="45339"/>
                </a:lnTo>
                <a:lnTo>
                  <a:pt x="2427986" y="58039"/>
                </a:lnTo>
                <a:lnTo>
                  <a:pt x="2429668" y="58039"/>
                </a:lnTo>
                <a:lnTo>
                  <a:pt x="2440558" y="51689"/>
                </a:lnTo>
                <a:lnTo>
                  <a:pt x="2429668" y="45339"/>
                </a:lnTo>
                <a:close/>
              </a:path>
              <a:path w="2440940" h="103504">
                <a:moveTo>
                  <a:pt x="2424683" y="46228"/>
                </a:moveTo>
                <a:lnTo>
                  <a:pt x="2415322" y="51689"/>
                </a:lnTo>
                <a:lnTo>
                  <a:pt x="2424683" y="57150"/>
                </a:lnTo>
                <a:lnTo>
                  <a:pt x="2424683" y="46228"/>
                </a:lnTo>
                <a:close/>
              </a:path>
              <a:path w="2440940" h="103504">
                <a:moveTo>
                  <a:pt x="2427986" y="46228"/>
                </a:moveTo>
                <a:lnTo>
                  <a:pt x="2424683" y="46228"/>
                </a:lnTo>
                <a:lnTo>
                  <a:pt x="2424683" y="57150"/>
                </a:lnTo>
                <a:lnTo>
                  <a:pt x="2427986" y="57150"/>
                </a:lnTo>
                <a:lnTo>
                  <a:pt x="2427986" y="46228"/>
                </a:lnTo>
                <a:close/>
              </a:path>
              <a:path w="2440940" h="103504">
                <a:moveTo>
                  <a:pt x="2351913" y="0"/>
                </a:moveTo>
                <a:lnTo>
                  <a:pt x="2347976" y="1016"/>
                </a:lnTo>
                <a:lnTo>
                  <a:pt x="2344420" y="7112"/>
                </a:lnTo>
                <a:lnTo>
                  <a:pt x="2345436" y="10922"/>
                </a:lnTo>
                <a:lnTo>
                  <a:pt x="2415322" y="51689"/>
                </a:lnTo>
                <a:lnTo>
                  <a:pt x="2424683" y="46228"/>
                </a:lnTo>
                <a:lnTo>
                  <a:pt x="2427986" y="46228"/>
                </a:lnTo>
                <a:lnTo>
                  <a:pt x="2427986" y="45339"/>
                </a:lnTo>
                <a:lnTo>
                  <a:pt x="2429668" y="45339"/>
                </a:lnTo>
                <a:lnTo>
                  <a:pt x="2351913" y="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803880" y="524520"/>
            <a:ext cx="1989360" cy="1157040"/>
          </a:xfrm>
          <a:prstGeom prst="rect">
            <a:avLst/>
          </a:prstGeom>
          <a:noFill/>
          <a:ln w="0">
            <a:noFill/>
          </a:ln>
        </p:spPr>
        <p:txBody>
          <a:bodyPr lIns="0" tIns="12240" rIns="0" bIns="0" anchor="t">
            <a:noAutofit/>
          </a:bodyPr>
          <a:lstStyle/>
          <a:p>
            <a:pPr marL="12600" indent="0">
              <a:lnSpc>
                <a:spcPct val="100000"/>
              </a:lnSpc>
              <a:spcBef>
                <a:spcPts val="96"/>
              </a:spcBef>
              <a:buNone/>
              <a:tabLst>
                <a:tab pos="0" algn="l"/>
              </a:tabLst>
            </a:pPr>
            <a:r>
              <a:rPr lang="pt-BR" sz="1900" b="0" strike="noStrike" spc="-7">
                <a:solidFill>
                  <a:srgbClr val="000000"/>
                </a:solidFill>
                <a:latin typeface="Arial MT"/>
              </a:rPr>
              <a:t>FUMCAM</a:t>
            </a:r>
            <a:endParaRPr lang="pt-BR" sz="19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object 15"/>
          <p:cNvSpPr/>
          <p:nvPr/>
        </p:nvSpPr>
        <p:spPr>
          <a:xfrm>
            <a:off x="108360" y="440280"/>
            <a:ext cx="494640" cy="494640"/>
          </a:xfrm>
          <a:custGeom>
            <a:avLst/>
            <a:gdLst>
              <a:gd name="textAreaLeft" fmla="*/ 0 w 494640"/>
              <a:gd name="textAreaRight" fmla="*/ 495360 w 494640"/>
              <a:gd name="textAreaTop" fmla="*/ 0 h 494640"/>
              <a:gd name="textAreaBottom" fmla="*/ 495360 h 494640"/>
            </a:gdLst>
            <a:ahLst/>
            <a:cxnLst/>
            <a:rect l="textAreaLeft" t="textAreaTop" r="textAreaRight" b="textAreaBottom"/>
            <a:pathLst>
              <a:path w="495300" h="495300">
                <a:moveTo>
                  <a:pt x="247650" y="0"/>
                </a:moveTo>
                <a:lnTo>
                  <a:pt x="197738" y="5031"/>
                </a:lnTo>
                <a:lnTo>
                  <a:pt x="151251" y="19460"/>
                </a:lnTo>
                <a:lnTo>
                  <a:pt x="109184" y="42293"/>
                </a:lnTo>
                <a:lnTo>
                  <a:pt x="72532" y="72532"/>
                </a:lnTo>
                <a:lnTo>
                  <a:pt x="42293" y="109184"/>
                </a:lnTo>
                <a:lnTo>
                  <a:pt x="19460" y="151251"/>
                </a:lnTo>
                <a:lnTo>
                  <a:pt x="5031" y="197738"/>
                </a:lnTo>
                <a:lnTo>
                  <a:pt x="0" y="247650"/>
                </a:lnTo>
                <a:lnTo>
                  <a:pt x="5031" y="297561"/>
                </a:lnTo>
                <a:lnTo>
                  <a:pt x="19460" y="344048"/>
                </a:lnTo>
                <a:lnTo>
                  <a:pt x="42293" y="386115"/>
                </a:lnTo>
                <a:lnTo>
                  <a:pt x="72532" y="422767"/>
                </a:lnTo>
                <a:lnTo>
                  <a:pt x="109184" y="453006"/>
                </a:lnTo>
                <a:lnTo>
                  <a:pt x="151251" y="475839"/>
                </a:lnTo>
                <a:lnTo>
                  <a:pt x="197738" y="490268"/>
                </a:lnTo>
                <a:lnTo>
                  <a:pt x="247650" y="495300"/>
                </a:lnTo>
                <a:lnTo>
                  <a:pt x="297561" y="490268"/>
                </a:lnTo>
                <a:lnTo>
                  <a:pt x="344048" y="475839"/>
                </a:lnTo>
                <a:lnTo>
                  <a:pt x="386115" y="453006"/>
                </a:lnTo>
                <a:lnTo>
                  <a:pt x="422767" y="422767"/>
                </a:lnTo>
                <a:lnTo>
                  <a:pt x="453006" y="386115"/>
                </a:lnTo>
                <a:lnTo>
                  <a:pt x="475839" y="344048"/>
                </a:lnTo>
                <a:lnTo>
                  <a:pt x="490268" y="297561"/>
                </a:lnTo>
                <a:lnTo>
                  <a:pt x="495300" y="247650"/>
                </a:lnTo>
                <a:lnTo>
                  <a:pt x="490268" y="197738"/>
                </a:lnTo>
                <a:lnTo>
                  <a:pt x="475839" y="151251"/>
                </a:lnTo>
                <a:lnTo>
                  <a:pt x="453006" y="109184"/>
                </a:lnTo>
                <a:lnTo>
                  <a:pt x="422767" y="72532"/>
                </a:lnTo>
                <a:lnTo>
                  <a:pt x="386115" y="42293"/>
                </a:lnTo>
                <a:lnTo>
                  <a:pt x="344048" y="19460"/>
                </a:lnTo>
                <a:lnTo>
                  <a:pt x="297561" y="5031"/>
                </a:lnTo>
                <a:lnTo>
                  <a:pt x="247650" y="0"/>
                </a:lnTo>
                <a:close/>
              </a:path>
            </a:pathLst>
          </a:custGeom>
          <a:solidFill>
            <a:srgbClr val="073B64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26" name="object 16"/>
          <p:cNvSpPr/>
          <p:nvPr/>
        </p:nvSpPr>
        <p:spPr>
          <a:xfrm>
            <a:off x="230400" y="419040"/>
            <a:ext cx="251280" cy="500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pt-BR" sz="3200" b="0" strike="noStrike" spc="-1">
                <a:solidFill>
                  <a:srgbClr val="FFFFFF"/>
                </a:solidFill>
                <a:latin typeface="Arial MT"/>
                <a:ea typeface="DejaVu Sans"/>
              </a:rPr>
              <a:t>1</a:t>
            </a: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ftr" idx="9"/>
          </p:nvPr>
        </p:nvSpPr>
        <p:spPr>
          <a:xfrm>
            <a:off x="1050480" y="6472080"/>
            <a:ext cx="3712680" cy="3978720"/>
          </a:xfrm>
          <a:prstGeom prst="rect">
            <a:avLst/>
          </a:prstGeom>
          <a:noFill/>
          <a:ln w="0">
            <a:noFill/>
          </a:ln>
        </p:spPr>
        <p:txBody>
          <a:bodyPr lIns="0" tIns="1440" rIns="0" bIns="0" anchor="t">
            <a:noAutofit/>
          </a:bodyPr>
          <a:lstStyle>
            <a:lvl1pPr marL="12600" indent="0">
              <a:lnSpc>
                <a:spcPct val="100000"/>
              </a:lnSpc>
              <a:spcBef>
                <a:spcPts val="11"/>
              </a:spcBef>
              <a:buNone/>
              <a:tabLst>
                <a:tab pos="0" algn="l"/>
              </a:tabLst>
              <a:defRPr lang="pt-BR" sz="1400" b="0" strike="noStrike" spc="-171">
                <a:solidFill>
                  <a:srgbClr val="073B64"/>
                </a:solidFill>
                <a:latin typeface="Arial MT"/>
              </a:defRPr>
            </a:lvl1pPr>
          </a:lstStyle>
          <a:p>
            <a:pPr marL="12600" indent="0">
              <a:lnSpc>
                <a:spcPct val="100000"/>
              </a:lnSpc>
              <a:spcBef>
                <a:spcPts val="11"/>
              </a:spcBef>
              <a:buNone/>
              <a:tabLst>
                <a:tab pos="0" algn="l"/>
              </a:tabLst>
            </a:pP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SECRETARIA</a:t>
            </a:r>
            <a:r>
              <a:rPr lang="pt-BR" sz="1400" b="0" strike="noStrike" spc="-177">
                <a:solidFill>
                  <a:srgbClr val="073B64"/>
                </a:solidFill>
                <a:latin typeface="Arial MT"/>
              </a:rPr>
              <a:t> DE</a:t>
            </a:r>
            <a:r>
              <a:rPr lang="pt-BR" sz="1400" b="0" strike="noStrike" spc="-66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URBANISMO</a:t>
            </a:r>
            <a:r>
              <a:rPr lang="pt-BR" sz="1400" b="0" strike="noStrike" spc="-97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E</a:t>
            </a:r>
            <a:r>
              <a:rPr lang="pt-BR" sz="1400" b="0" strike="noStrike" spc="-75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65">
                <a:solidFill>
                  <a:srgbClr val="073B64"/>
                </a:solidFill>
                <a:latin typeface="Arial MT"/>
              </a:rPr>
              <a:t>SUSTENTABILIDADE</a:t>
            </a:r>
            <a:endParaRPr lang="pt-B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8" name="object 18"/>
          <p:cNvSpPr/>
          <p:nvPr/>
        </p:nvSpPr>
        <p:spPr>
          <a:xfrm>
            <a:off x="6642360" y="1573560"/>
            <a:ext cx="1715040" cy="255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24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6"/>
              </a:spcBef>
            </a:pPr>
            <a:r>
              <a:rPr lang="pt-BR" sz="1600" b="0" strike="noStrike" spc="-7">
                <a:solidFill>
                  <a:srgbClr val="000000"/>
                </a:solidFill>
                <a:latin typeface="Arial MT"/>
                <a:ea typeface="DejaVu Sans"/>
              </a:rPr>
              <a:t>RECEITA</a:t>
            </a:r>
            <a:endParaRPr lang="pt-BR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object 19"/>
          <p:cNvSpPr/>
          <p:nvPr/>
        </p:nvSpPr>
        <p:spPr>
          <a:xfrm>
            <a:off x="575280" y="1518120"/>
            <a:ext cx="5187240" cy="1214640"/>
          </a:xfrm>
          <a:prstGeom prst="rect">
            <a:avLst/>
          </a:prstGeom>
          <a:solidFill>
            <a:srgbClr val="DFF5FC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1400" rIns="0" bIns="0" anchor="t">
            <a:spAutoFit/>
          </a:bodyPr>
          <a:lstStyle/>
          <a:p>
            <a:pPr marL="262800" indent="-172800">
              <a:lnSpc>
                <a:spcPct val="100000"/>
              </a:lnSpc>
              <a:spcBef>
                <a:spcPts val="326"/>
              </a:spcBef>
              <a:buClr>
                <a:srgbClr val="000000"/>
              </a:buClr>
              <a:buFont typeface="Wingdings" charset="2"/>
              <a:buChar char=""/>
              <a:tabLst>
                <a:tab pos="263520" algn="l"/>
              </a:tabLst>
            </a:pPr>
            <a:r>
              <a:rPr lang="pt-BR" sz="1200" b="0" strike="noStrike" spc="-7">
                <a:solidFill>
                  <a:srgbClr val="000000"/>
                </a:solidFill>
                <a:latin typeface="Arial MT"/>
                <a:ea typeface="DejaVu Sans"/>
              </a:rPr>
              <a:t>Origem da Receita dos Fundo Municipal de Conservação Ambiental:</a:t>
            </a:r>
            <a:endParaRPr lang="pt-BR" sz="12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tabLst>
                <a:tab pos="263520" algn="l"/>
              </a:tabLst>
            </a:pPr>
            <a:endParaRPr lang="pt-BR" sz="1250" b="0" strike="noStrike" spc="-1">
              <a:solidFill>
                <a:srgbClr val="000000"/>
              </a:solidFill>
              <a:latin typeface="Arial"/>
            </a:endParaRPr>
          </a:p>
          <a:p>
            <a:pPr marL="90720">
              <a:lnSpc>
                <a:spcPct val="100000"/>
              </a:lnSpc>
              <a:tabLst>
                <a:tab pos="263520" algn="l"/>
              </a:tabLst>
            </a:pPr>
            <a:r>
              <a:rPr lang="pt-BR" sz="1050" b="1" strike="noStrike" spc="-1">
                <a:solidFill>
                  <a:srgbClr val="000000"/>
                </a:solidFill>
                <a:latin typeface="Arial"/>
                <a:ea typeface="DejaVu Sans"/>
              </a:rPr>
              <a:t>-Autorização de Uso do Parque da Cidade – Decreto 17.969/2018</a:t>
            </a:r>
            <a:endParaRPr lang="pt-BR" sz="1050" b="0" strike="noStrike" spc="-1">
              <a:solidFill>
                <a:srgbClr val="000000"/>
              </a:solidFill>
              <a:latin typeface="Arial"/>
            </a:endParaRPr>
          </a:p>
          <a:p>
            <a:pPr marL="90720">
              <a:lnSpc>
                <a:spcPct val="100000"/>
              </a:lnSpc>
              <a:tabLst>
                <a:tab pos="263520" algn="l"/>
              </a:tabLst>
            </a:pPr>
            <a:endParaRPr lang="pt-BR" sz="1050" b="0" strike="noStrike" spc="-1">
              <a:solidFill>
                <a:srgbClr val="000000"/>
              </a:solidFill>
              <a:latin typeface="Arial"/>
            </a:endParaRPr>
          </a:p>
          <a:p>
            <a:pPr marL="90720">
              <a:lnSpc>
                <a:spcPct val="100000"/>
              </a:lnSpc>
              <a:tabLst>
                <a:tab pos="263520" algn="l"/>
              </a:tabLst>
            </a:pPr>
            <a:r>
              <a:rPr lang="pt-BR" sz="1050" b="1" strike="noStrike" spc="-1">
                <a:solidFill>
                  <a:srgbClr val="000000"/>
                </a:solidFill>
                <a:latin typeface="Arial"/>
                <a:ea typeface="DejaVu Sans"/>
              </a:rPr>
              <a:t>-Autorização de Supressão de Arvores  - Lei 5097/1997 e Decreto 16297/2015</a:t>
            </a:r>
            <a:endParaRPr lang="pt-BR" sz="1050" b="0" strike="noStrike" spc="-1">
              <a:solidFill>
                <a:srgbClr val="000000"/>
              </a:solidFill>
              <a:latin typeface="Arial"/>
            </a:endParaRPr>
          </a:p>
          <a:p>
            <a:pPr marL="90720">
              <a:lnSpc>
                <a:spcPct val="100000"/>
              </a:lnSpc>
              <a:tabLst>
                <a:tab pos="263520" algn="l"/>
              </a:tabLst>
            </a:pPr>
            <a:endParaRPr lang="pt-BR" sz="1050" b="0" strike="noStrike" spc="-1">
              <a:solidFill>
                <a:srgbClr val="000000"/>
              </a:solidFill>
              <a:latin typeface="Arial"/>
            </a:endParaRPr>
          </a:p>
          <a:p>
            <a:pPr marL="90720">
              <a:lnSpc>
                <a:spcPct val="100000"/>
              </a:lnSpc>
              <a:tabLst>
                <a:tab pos="263520" algn="l"/>
              </a:tabLst>
            </a:pPr>
            <a:r>
              <a:rPr lang="pt-BR" sz="1050" b="1" strike="noStrike" spc="-1">
                <a:solidFill>
                  <a:srgbClr val="000000"/>
                </a:solidFill>
                <a:latin typeface="Arial"/>
                <a:ea typeface="DejaVu Sans"/>
              </a:rPr>
              <a:t>-Rendimento de Aplicação</a:t>
            </a:r>
            <a:endParaRPr lang="pt-BR" sz="105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280" y="4048465"/>
            <a:ext cx="7240010" cy="177189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object 3"/>
          <p:cNvSpPr/>
          <p:nvPr/>
        </p:nvSpPr>
        <p:spPr>
          <a:xfrm>
            <a:off x="8141040" y="3716280"/>
            <a:ext cx="307080" cy="498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24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6"/>
              </a:spcBef>
            </a:pPr>
            <a:r>
              <a:rPr lang="pt-BR" sz="1600" b="0" strike="noStrike" spc="-7">
                <a:solidFill>
                  <a:srgbClr val="FFFFFF"/>
                </a:solidFill>
                <a:latin typeface="Arial MT"/>
                <a:ea typeface="DejaVu Sans"/>
              </a:rPr>
              <a:t>1,2</a:t>
            </a:r>
            <a:endParaRPr lang="pt-BR" sz="1600" b="0" strike="noStrike" spc="-1">
              <a:solidFill>
                <a:srgbClr val="000000"/>
              </a:solidFill>
              <a:latin typeface="Arial"/>
            </a:endParaRPr>
          </a:p>
          <a:p>
            <a:pPr marL="45720">
              <a:lnSpc>
                <a:spcPct val="100000"/>
              </a:lnSpc>
            </a:pPr>
            <a:r>
              <a:rPr lang="pt-BR" sz="1600" b="0" strike="noStrike" spc="-7">
                <a:solidFill>
                  <a:srgbClr val="FFFFFF"/>
                </a:solidFill>
                <a:latin typeface="Arial MT"/>
                <a:ea typeface="DejaVu Sans"/>
              </a:rPr>
              <a:t>mi</a:t>
            </a:r>
            <a:endParaRPr lang="pt-BR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2" name="object 14"/>
          <p:cNvSpPr/>
          <p:nvPr/>
        </p:nvSpPr>
        <p:spPr>
          <a:xfrm>
            <a:off x="108360" y="189000"/>
            <a:ext cx="3382560" cy="997560"/>
          </a:xfrm>
          <a:custGeom>
            <a:avLst/>
            <a:gdLst>
              <a:gd name="textAreaLeft" fmla="*/ 0 w 3382560"/>
              <a:gd name="textAreaRight" fmla="*/ 3383280 w 3382560"/>
              <a:gd name="textAreaTop" fmla="*/ 0 h 997560"/>
              <a:gd name="textAreaBottom" fmla="*/ 998280 h 997560"/>
            </a:gdLst>
            <a:ahLst/>
            <a:cxnLst/>
            <a:rect l="textAreaLeft" t="textAreaTop" r="textAreaRight" b="textAreaBottom"/>
            <a:pathLst>
              <a:path w="3383279" h="998219">
                <a:moveTo>
                  <a:pt x="2819400" y="0"/>
                </a:moveTo>
                <a:lnTo>
                  <a:pt x="563880" y="0"/>
                </a:lnTo>
                <a:lnTo>
                  <a:pt x="512556" y="2040"/>
                </a:lnTo>
                <a:lnTo>
                  <a:pt x="462523" y="8043"/>
                </a:lnTo>
                <a:lnTo>
                  <a:pt x="413980" y="17832"/>
                </a:lnTo>
                <a:lnTo>
                  <a:pt x="367126" y="31232"/>
                </a:lnTo>
                <a:lnTo>
                  <a:pt x="322160" y="48065"/>
                </a:lnTo>
                <a:lnTo>
                  <a:pt x="279281" y="68156"/>
                </a:lnTo>
                <a:lnTo>
                  <a:pt x="238688" y="91328"/>
                </a:lnTo>
                <a:lnTo>
                  <a:pt x="200581" y="117404"/>
                </a:lnTo>
                <a:lnTo>
                  <a:pt x="165158" y="146208"/>
                </a:lnTo>
                <a:lnTo>
                  <a:pt x="132619" y="177564"/>
                </a:lnTo>
                <a:lnTo>
                  <a:pt x="103162" y="211296"/>
                </a:lnTo>
                <a:lnTo>
                  <a:pt x="76987" y="247226"/>
                </a:lnTo>
                <a:lnTo>
                  <a:pt x="54292" y="285179"/>
                </a:lnTo>
                <a:lnTo>
                  <a:pt x="35278" y="324978"/>
                </a:lnTo>
                <a:lnTo>
                  <a:pt x="20142" y="366447"/>
                </a:lnTo>
                <a:lnTo>
                  <a:pt x="9085" y="409410"/>
                </a:lnTo>
                <a:lnTo>
                  <a:pt x="2304" y="453689"/>
                </a:lnTo>
                <a:lnTo>
                  <a:pt x="0" y="499110"/>
                </a:lnTo>
                <a:lnTo>
                  <a:pt x="2304" y="544530"/>
                </a:lnTo>
                <a:lnTo>
                  <a:pt x="9085" y="588809"/>
                </a:lnTo>
                <a:lnTo>
                  <a:pt x="20142" y="631772"/>
                </a:lnTo>
                <a:lnTo>
                  <a:pt x="35278" y="673241"/>
                </a:lnTo>
                <a:lnTo>
                  <a:pt x="54292" y="713040"/>
                </a:lnTo>
                <a:lnTo>
                  <a:pt x="76987" y="750993"/>
                </a:lnTo>
                <a:lnTo>
                  <a:pt x="103162" y="786923"/>
                </a:lnTo>
                <a:lnTo>
                  <a:pt x="132619" y="820655"/>
                </a:lnTo>
                <a:lnTo>
                  <a:pt x="165158" y="852011"/>
                </a:lnTo>
                <a:lnTo>
                  <a:pt x="200581" y="880815"/>
                </a:lnTo>
                <a:lnTo>
                  <a:pt x="238688" y="906891"/>
                </a:lnTo>
                <a:lnTo>
                  <a:pt x="279281" y="930063"/>
                </a:lnTo>
                <a:lnTo>
                  <a:pt x="322160" y="950154"/>
                </a:lnTo>
                <a:lnTo>
                  <a:pt x="367126" y="966987"/>
                </a:lnTo>
                <a:lnTo>
                  <a:pt x="413980" y="980387"/>
                </a:lnTo>
                <a:lnTo>
                  <a:pt x="462523" y="990176"/>
                </a:lnTo>
                <a:lnTo>
                  <a:pt x="512556" y="996179"/>
                </a:lnTo>
                <a:lnTo>
                  <a:pt x="563880" y="998220"/>
                </a:lnTo>
                <a:lnTo>
                  <a:pt x="2819400" y="998220"/>
                </a:lnTo>
                <a:lnTo>
                  <a:pt x="3383280" y="499110"/>
                </a:lnTo>
                <a:lnTo>
                  <a:pt x="2819400" y="0"/>
                </a:lnTo>
                <a:close/>
              </a:path>
            </a:pathLst>
          </a:custGeom>
          <a:solidFill>
            <a:srgbClr val="BEEBF9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33" name="object 15"/>
          <p:cNvSpPr/>
          <p:nvPr/>
        </p:nvSpPr>
        <p:spPr>
          <a:xfrm>
            <a:off x="803880" y="524520"/>
            <a:ext cx="1989360" cy="301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24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6"/>
              </a:spcBef>
            </a:pPr>
            <a:r>
              <a:rPr lang="pt-BR" sz="1900" b="0" strike="noStrike" spc="-7">
                <a:solidFill>
                  <a:srgbClr val="000000"/>
                </a:solidFill>
                <a:latin typeface="Arial MT"/>
                <a:ea typeface="DejaVu Sans"/>
              </a:rPr>
              <a:t>FUMCAM</a:t>
            </a:r>
            <a:endParaRPr lang="pt-BR" sz="19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object 16"/>
          <p:cNvSpPr/>
          <p:nvPr/>
        </p:nvSpPr>
        <p:spPr>
          <a:xfrm>
            <a:off x="108360" y="440280"/>
            <a:ext cx="494640" cy="494640"/>
          </a:xfrm>
          <a:custGeom>
            <a:avLst/>
            <a:gdLst>
              <a:gd name="textAreaLeft" fmla="*/ 0 w 494640"/>
              <a:gd name="textAreaRight" fmla="*/ 495360 w 494640"/>
              <a:gd name="textAreaTop" fmla="*/ 0 h 494640"/>
              <a:gd name="textAreaBottom" fmla="*/ 495360 h 494640"/>
            </a:gdLst>
            <a:ahLst/>
            <a:cxnLst/>
            <a:rect l="textAreaLeft" t="textAreaTop" r="textAreaRight" b="textAreaBottom"/>
            <a:pathLst>
              <a:path w="495300" h="495300">
                <a:moveTo>
                  <a:pt x="247650" y="0"/>
                </a:moveTo>
                <a:lnTo>
                  <a:pt x="197738" y="5031"/>
                </a:lnTo>
                <a:lnTo>
                  <a:pt x="151251" y="19460"/>
                </a:lnTo>
                <a:lnTo>
                  <a:pt x="109184" y="42293"/>
                </a:lnTo>
                <a:lnTo>
                  <a:pt x="72532" y="72532"/>
                </a:lnTo>
                <a:lnTo>
                  <a:pt x="42293" y="109184"/>
                </a:lnTo>
                <a:lnTo>
                  <a:pt x="19460" y="151251"/>
                </a:lnTo>
                <a:lnTo>
                  <a:pt x="5031" y="197738"/>
                </a:lnTo>
                <a:lnTo>
                  <a:pt x="0" y="247650"/>
                </a:lnTo>
                <a:lnTo>
                  <a:pt x="5031" y="297561"/>
                </a:lnTo>
                <a:lnTo>
                  <a:pt x="19460" y="344048"/>
                </a:lnTo>
                <a:lnTo>
                  <a:pt x="42293" y="386115"/>
                </a:lnTo>
                <a:lnTo>
                  <a:pt x="72532" y="422767"/>
                </a:lnTo>
                <a:lnTo>
                  <a:pt x="109184" y="453006"/>
                </a:lnTo>
                <a:lnTo>
                  <a:pt x="151251" y="475839"/>
                </a:lnTo>
                <a:lnTo>
                  <a:pt x="197738" y="490268"/>
                </a:lnTo>
                <a:lnTo>
                  <a:pt x="247650" y="495300"/>
                </a:lnTo>
                <a:lnTo>
                  <a:pt x="297561" y="490268"/>
                </a:lnTo>
                <a:lnTo>
                  <a:pt x="344048" y="475839"/>
                </a:lnTo>
                <a:lnTo>
                  <a:pt x="386115" y="453006"/>
                </a:lnTo>
                <a:lnTo>
                  <a:pt x="422767" y="422767"/>
                </a:lnTo>
                <a:lnTo>
                  <a:pt x="453006" y="386115"/>
                </a:lnTo>
                <a:lnTo>
                  <a:pt x="475839" y="344048"/>
                </a:lnTo>
                <a:lnTo>
                  <a:pt x="490268" y="297561"/>
                </a:lnTo>
                <a:lnTo>
                  <a:pt x="495300" y="247650"/>
                </a:lnTo>
                <a:lnTo>
                  <a:pt x="490268" y="197738"/>
                </a:lnTo>
                <a:lnTo>
                  <a:pt x="475839" y="151251"/>
                </a:lnTo>
                <a:lnTo>
                  <a:pt x="453006" y="109184"/>
                </a:lnTo>
                <a:lnTo>
                  <a:pt x="422767" y="72532"/>
                </a:lnTo>
                <a:lnTo>
                  <a:pt x="386115" y="42293"/>
                </a:lnTo>
                <a:lnTo>
                  <a:pt x="344048" y="19460"/>
                </a:lnTo>
                <a:lnTo>
                  <a:pt x="297561" y="5031"/>
                </a:lnTo>
                <a:lnTo>
                  <a:pt x="247650" y="0"/>
                </a:lnTo>
                <a:close/>
              </a:path>
            </a:pathLst>
          </a:custGeom>
          <a:solidFill>
            <a:srgbClr val="073B64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35" name="object 17"/>
          <p:cNvSpPr/>
          <p:nvPr/>
        </p:nvSpPr>
        <p:spPr>
          <a:xfrm>
            <a:off x="230400" y="419040"/>
            <a:ext cx="251280" cy="500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pt-BR" sz="3200" b="0" strike="noStrike" spc="-1">
                <a:solidFill>
                  <a:srgbClr val="FFFFFF"/>
                </a:solidFill>
                <a:latin typeface="Arial MT"/>
                <a:ea typeface="DejaVu Sans"/>
              </a:rPr>
              <a:t>1</a:t>
            </a: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6" name="object 25"/>
          <p:cNvSpPr/>
          <p:nvPr/>
        </p:nvSpPr>
        <p:spPr>
          <a:xfrm>
            <a:off x="482400" y="1217520"/>
            <a:ext cx="2031480" cy="224640"/>
          </a:xfrm>
          <a:prstGeom prst="rect">
            <a:avLst/>
          </a:prstGeom>
          <a:solidFill>
            <a:srgbClr val="DFF5FC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1760" rIns="0" bIns="0" anchor="t">
            <a:spAutoFit/>
          </a:bodyPr>
          <a:lstStyle/>
          <a:p>
            <a:pPr marL="264240" indent="-173520">
              <a:lnSpc>
                <a:spcPct val="100000"/>
              </a:lnSpc>
              <a:spcBef>
                <a:spcPts val="329"/>
              </a:spcBef>
              <a:buClr>
                <a:srgbClr val="000000"/>
              </a:buClr>
              <a:buFont typeface="Wingdings" charset="2"/>
              <a:buChar char=""/>
              <a:tabLst>
                <a:tab pos="264960" algn="l"/>
              </a:tabLst>
            </a:pPr>
            <a:r>
              <a:rPr lang="pt-BR" sz="1200" b="1" strike="noStrike" spc="-1">
                <a:solidFill>
                  <a:srgbClr val="000000"/>
                </a:solidFill>
                <a:latin typeface="Arial"/>
                <a:ea typeface="DejaVu Sans"/>
              </a:rPr>
              <a:t>HISTÓRICO 2014/2023</a:t>
            </a:r>
            <a:endParaRPr lang="pt-BR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1"/>
          <p:cNvSpPr>
            <a:spLocks noGrp="1"/>
          </p:cNvSpPr>
          <p:nvPr>
            <p:ph type="ftr" idx="10"/>
          </p:nvPr>
        </p:nvSpPr>
        <p:spPr>
          <a:xfrm>
            <a:off x="1050480" y="6472080"/>
            <a:ext cx="4169520" cy="3978720"/>
          </a:xfrm>
          <a:prstGeom prst="rect">
            <a:avLst/>
          </a:prstGeom>
          <a:noFill/>
          <a:ln w="0">
            <a:noFill/>
          </a:ln>
        </p:spPr>
        <p:txBody>
          <a:bodyPr lIns="0" tIns="1440" rIns="0" bIns="0" anchor="t">
            <a:noAutofit/>
          </a:bodyPr>
          <a:lstStyle>
            <a:lvl1pPr marL="12600" indent="0">
              <a:lnSpc>
                <a:spcPct val="100000"/>
              </a:lnSpc>
              <a:spcBef>
                <a:spcPts val="11"/>
              </a:spcBef>
              <a:buNone/>
              <a:tabLst>
                <a:tab pos="0" algn="l"/>
              </a:tabLst>
              <a:defRPr lang="pt-BR" sz="1400" b="0" strike="noStrike" spc="-171">
                <a:solidFill>
                  <a:srgbClr val="073B64"/>
                </a:solidFill>
                <a:latin typeface="Arial MT"/>
              </a:defRPr>
            </a:lvl1pPr>
          </a:lstStyle>
          <a:p>
            <a:pPr marL="12600" indent="0">
              <a:lnSpc>
                <a:spcPct val="100000"/>
              </a:lnSpc>
              <a:spcBef>
                <a:spcPts val="11"/>
              </a:spcBef>
              <a:buNone/>
              <a:tabLst>
                <a:tab pos="0" algn="l"/>
              </a:tabLst>
            </a:pP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SECRETARIA</a:t>
            </a:r>
            <a:r>
              <a:rPr lang="pt-BR" sz="1400" b="0" strike="noStrike" spc="-177">
                <a:solidFill>
                  <a:srgbClr val="073B64"/>
                </a:solidFill>
                <a:latin typeface="Arial MT"/>
              </a:rPr>
              <a:t> DE</a:t>
            </a:r>
            <a:r>
              <a:rPr lang="pt-BR" sz="1400" b="0" strike="noStrike" spc="-66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URBANISMO</a:t>
            </a:r>
            <a:r>
              <a:rPr lang="pt-BR" sz="1400" b="0" strike="noStrike" spc="-97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E</a:t>
            </a:r>
            <a:r>
              <a:rPr lang="pt-BR" sz="1400" b="0" strike="noStrike" spc="-75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65">
                <a:solidFill>
                  <a:srgbClr val="073B64"/>
                </a:solidFill>
                <a:latin typeface="Arial MT"/>
              </a:rPr>
              <a:t>SUSTENTABILIDADE</a:t>
            </a:r>
            <a:endParaRPr lang="pt-B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graphicFrame>
        <p:nvGraphicFramePr>
          <p:cNvPr id="13" name="Gráfico 12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1914401"/>
              </p:ext>
            </p:extLst>
          </p:nvPr>
        </p:nvGraphicFramePr>
        <p:xfrm>
          <a:off x="108360" y="2865650"/>
          <a:ext cx="8971912" cy="33743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6008" y="188751"/>
            <a:ext cx="4382112" cy="267689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object 3"/>
          <p:cNvSpPr/>
          <p:nvPr/>
        </p:nvSpPr>
        <p:spPr>
          <a:xfrm>
            <a:off x="8141040" y="3716280"/>
            <a:ext cx="307080" cy="498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24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6"/>
              </a:spcBef>
            </a:pPr>
            <a:r>
              <a:rPr lang="pt-BR" sz="1600" b="0" strike="noStrike" spc="-7">
                <a:solidFill>
                  <a:srgbClr val="FFFFFF"/>
                </a:solidFill>
                <a:latin typeface="Arial MT"/>
                <a:ea typeface="DejaVu Sans"/>
              </a:rPr>
              <a:t>1,2</a:t>
            </a:r>
            <a:endParaRPr lang="pt-BR" sz="1600" b="0" strike="noStrike" spc="-1">
              <a:solidFill>
                <a:srgbClr val="000000"/>
              </a:solidFill>
              <a:latin typeface="Arial"/>
            </a:endParaRPr>
          </a:p>
          <a:p>
            <a:pPr marL="45720">
              <a:lnSpc>
                <a:spcPct val="100000"/>
              </a:lnSpc>
            </a:pPr>
            <a:r>
              <a:rPr lang="pt-BR" sz="1600" b="0" strike="noStrike" spc="-7">
                <a:solidFill>
                  <a:srgbClr val="FFFFFF"/>
                </a:solidFill>
                <a:latin typeface="Arial MT"/>
                <a:ea typeface="DejaVu Sans"/>
              </a:rPr>
              <a:t>mi</a:t>
            </a:r>
            <a:endParaRPr lang="pt-BR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1" name="object 14"/>
          <p:cNvSpPr/>
          <p:nvPr/>
        </p:nvSpPr>
        <p:spPr>
          <a:xfrm>
            <a:off x="108360" y="189000"/>
            <a:ext cx="3382560" cy="997560"/>
          </a:xfrm>
          <a:custGeom>
            <a:avLst/>
            <a:gdLst>
              <a:gd name="textAreaLeft" fmla="*/ 0 w 3382560"/>
              <a:gd name="textAreaRight" fmla="*/ 3383280 w 3382560"/>
              <a:gd name="textAreaTop" fmla="*/ 0 h 997560"/>
              <a:gd name="textAreaBottom" fmla="*/ 998280 h 997560"/>
            </a:gdLst>
            <a:ahLst/>
            <a:cxnLst/>
            <a:rect l="textAreaLeft" t="textAreaTop" r="textAreaRight" b="textAreaBottom"/>
            <a:pathLst>
              <a:path w="3383279" h="998219">
                <a:moveTo>
                  <a:pt x="2819400" y="0"/>
                </a:moveTo>
                <a:lnTo>
                  <a:pt x="563880" y="0"/>
                </a:lnTo>
                <a:lnTo>
                  <a:pt x="512556" y="2040"/>
                </a:lnTo>
                <a:lnTo>
                  <a:pt x="462523" y="8043"/>
                </a:lnTo>
                <a:lnTo>
                  <a:pt x="413980" y="17832"/>
                </a:lnTo>
                <a:lnTo>
                  <a:pt x="367126" y="31232"/>
                </a:lnTo>
                <a:lnTo>
                  <a:pt x="322160" y="48065"/>
                </a:lnTo>
                <a:lnTo>
                  <a:pt x="279281" y="68156"/>
                </a:lnTo>
                <a:lnTo>
                  <a:pt x="238688" y="91328"/>
                </a:lnTo>
                <a:lnTo>
                  <a:pt x="200581" y="117404"/>
                </a:lnTo>
                <a:lnTo>
                  <a:pt x="165158" y="146208"/>
                </a:lnTo>
                <a:lnTo>
                  <a:pt x="132619" y="177564"/>
                </a:lnTo>
                <a:lnTo>
                  <a:pt x="103162" y="211296"/>
                </a:lnTo>
                <a:lnTo>
                  <a:pt x="76987" y="247226"/>
                </a:lnTo>
                <a:lnTo>
                  <a:pt x="54292" y="285179"/>
                </a:lnTo>
                <a:lnTo>
                  <a:pt x="35278" y="324978"/>
                </a:lnTo>
                <a:lnTo>
                  <a:pt x="20142" y="366447"/>
                </a:lnTo>
                <a:lnTo>
                  <a:pt x="9085" y="409410"/>
                </a:lnTo>
                <a:lnTo>
                  <a:pt x="2304" y="453689"/>
                </a:lnTo>
                <a:lnTo>
                  <a:pt x="0" y="499110"/>
                </a:lnTo>
                <a:lnTo>
                  <a:pt x="2304" y="544530"/>
                </a:lnTo>
                <a:lnTo>
                  <a:pt x="9085" y="588809"/>
                </a:lnTo>
                <a:lnTo>
                  <a:pt x="20142" y="631772"/>
                </a:lnTo>
                <a:lnTo>
                  <a:pt x="35278" y="673241"/>
                </a:lnTo>
                <a:lnTo>
                  <a:pt x="54292" y="713040"/>
                </a:lnTo>
                <a:lnTo>
                  <a:pt x="76987" y="750993"/>
                </a:lnTo>
                <a:lnTo>
                  <a:pt x="103162" y="786923"/>
                </a:lnTo>
                <a:lnTo>
                  <a:pt x="132619" y="820655"/>
                </a:lnTo>
                <a:lnTo>
                  <a:pt x="165158" y="852011"/>
                </a:lnTo>
                <a:lnTo>
                  <a:pt x="200581" y="880815"/>
                </a:lnTo>
                <a:lnTo>
                  <a:pt x="238688" y="906891"/>
                </a:lnTo>
                <a:lnTo>
                  <a:pt x="279281" y="930063"/>
                </a:lnTo>
                <a:lnTo>
                  <a:pt x="322160" y="950154"/>
                </a:lnTo>
                <a:lnTo>
                  <a:pt x="367126" y="966987"/>
                </a:lnTo>
                <a:lnTo>
                  <a:pt x="413980" y="980387"/>
                </a:lnTo>
                <a:lnTo>
                  <a:pt x="462523" y="990176"/>
                </a:lnTo>
                <a:lnTo>
                  <a:pt x="512556" y="996179"/>
                </a:lnTo>
                <a:lnTo>
                  <a:pt x="563880" y="998220"/>
                </a:lnTo>
                <a:lnTo>
                  <a:pt x="2819400" y="998220"/>
                </a:lnTo>
                <a:lnTo>
                  <a:pt x="3383280" y="499110"/>
                </a:lnTo>
                <a:lnTo>
                  <a:pt x="2819400" y="0"/>
                </a:lnTo>
                <a:close/>
              </a:path>
            </a:pathLst>
          </a:custGeom>
          <a:solidFill>
            <a:srgbClr val="BEEBF9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42" name="object 15"/>
          <p:cNvSpPr/>
          <p:nvPr/>
        </p:nvSpPr>
        <p:spPr>
          <a:xfrm>
            <a:off x="803880" y="524520"/>
            <a:ext cx="1989360" cy="301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24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6"/>
              </a:spcBef>
            </a:pPr>
            <a:r>
              <a:rPr lang="pt-BR" sz="1900" b="0" strike="noStrike" spc="-7">
                <a:solidFill>
                  <a:srgbClr val="000000"/>
                </a:solidFill>
                <a:latin typeface="Arial MT"/>
                <a:ea typeface="DejaVu Sans"/>
              </a:rPr>
              <a:t>FUMCAM</a:t>
            </a:r>
            <a:endParaRPr lang="pt-BR" sz="19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object 16"/>
          <p:cNvSpPr/>
          <p:nvPr/>
        </p:nvSpPr>
        <p:spPr>
          <a:xfrm>
            <a:off x="108360" y="440280"/>
            <a:ext cx="494640" cy="494640"/>
          </a:xfrm>
          <a:custGeom>
            <a:avLst/>
            <a:gdLst>
              <a:gd name="textAreaLeft" fmla="*/ 0 w 494640"/>
              <a:gd name="textAreaRight" fmla="*/ 495360 w 494640"/>
              <a:gd name="textAreaTop" fmla="*/ 0 h 494640"/>
              <a:gd name="textAreaBottom" fmla="*/ 495360 h 494640"/>
            </a:gdLst>
            <a:ahLst/>
            <a:cxnLst/>
            <a:rect l="textAreaLeft" t="textAreaTop" r="textAreaRight" b="textAreaBottom"/>
            <a:pathLst>
              <a:path w="495300" h="495300">
                <a:moveTo>
                  <a:pt x="247650" y="0"/>
                </a:moveTo>
                <a:lnTo>
                  <a:pt x="197738" y="5031"/>
                </a:lnTo>
                <a:lnTo>
                  <a:pt x="151251" y="19460"/>
                </a:lnTo>
                <a:lnTo>
                  <a:pt x="109184" y="42293"/>
                </a:lnTo>
                <a:lnTo>
                  <a:pt x="72532" y="72532"/>
                </a:lnTo>
                <a:lnTo>
                  <a:pt x="42293" y="109184"/>
                </a:lnTo>
                <a:lnTo>
                  <a:pt x="19460" y="151251"/>
                </a:lnTo>
                <a:lnTo>
                  <a:pt x="5031" y="197738"/>
                </a:lnTo>
                <a:lnTo>
                  <a:pt x="0" y="247650"/>
                </a:lnTo>
                <a:lnTo>
                  <a:pt x="5031" y="297561"/>
                </a:lnTo>
                <a:lnTo>
                  <a:pt x="19460" y="344048"/>
                </a:lnTo>
                <a:lnTo>
                  <a:pt x="42293" y="386115"/>
                </a:lnTo>
                <a:lnTo>
                  <a:pt x="72532" y="422767"/>
                </a:lnTo>
                <a:lnTo>
                  <a:pt x="109184" y="453006"/>
                </a:lnTo>
                <a:lnTo>
                  <a:pt x="151251" y="475839"/>
                </a:lnTo>
                <a:lnTo>
                  <a:pt x="197738" y="490268"/>
                </a:lnTo>
                <a:lnTo>
                  <a:pt x="247650" y="495300"/>
                </a:lnTo>
                <a:lnTo>
                  <a:pt x="297561" y="490268"/>
                </a:lnTo>
                <a:lnTo>
                  <a:pt x="344048" y="475839"/>
                </a:lnTo>
                <a:lnTo>
                  <a:pt x="386115" y="453006"/>
                </a:lnTo>
                <a:lnTo>
                  <a:pt x="422767" y="422767"/>
                </a:lnTo>
                <a:lnTo>
                  <a:pt x="453006" y="386115"/>
                </a:lnTo>
                <a:lnTo>
                  <a:pt x="475839" y="344048"/>
                </a:lnTo>
                <a:lnTo>
                  <a:pt x="490268" y="297561"/>
                </a:lnTo>
                <a:lnTo>
                  <a:pt x="495300" y="247650"/>
                </a:lnTo>
                <a:lnTo>
                  <a:pt x="490268" y="197738"/>
                </a:lnTo>
                <a:lnTo>
                  <a:pt x="475839" y="151251"/>
                </a:lnTo>
                <a:lnTo>
                  <a:pt x="453006" y="109184"/>
                </a:lnTo>
                <a:lnTo>
                  <a:pt x="422767" y="72532"/>
                </a:lnTo>
                <a:lnTo>
                  <a:pt x="386115" y="42293"/>
                </a:lnTo>
                <a:lnTo>
                  <a:pt x="344048" y="19460"/>
                </a:lnTo>
                <a:lnTo>
                  <a:pt x="297561" y="5031"/>
                </a:lnTo>
                <a:lnTo>
                  <a:pt x="247650" y="0"/>
                </a:lnTo>
                <a:close/>
              </a:path>
            </a:pathLst>
          </a:custGeom>
          <a:solidFill>
            <a:srgbClr val="073B64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44" name="object 17"/>
          <p:cNvSpPr/>
          <p:nvPr/>
        </p:nvSpPr>
        <p:spPr>
          <a:xfrm>
            <a:off x="230400" y="419040"/>
            <a:ext cx="251280" cy="500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pt-BR" sz="3200" b="0" strike="noStrike" spc="-1">
                <a:solidFill>
                  <a:srgbClr val="FFFFFF"/>
                </a:solidFill>
                <a:latin typeface="Arial MT"/>
                <a:ea typeface="DejaVu Sans"/>
              </a:rPr>
              <a:t>1</a:t>
            </a: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5" name="PlaceHolder 1"/>
          <p:cNvSpPr>
            <a:spLocks noGrp="1"/>
          </p:cNvSpPr>
          <p:nvPr>
            <p:ph type="ftr" idx="11"/>
          </p:nvPr>
        </p:nvSpPr>
        <p:spPr>
          <a:xfrm>
            <a:off x="1050480" y="6472080"/>
            <a:ext cx="3712680" cy="3978720"/>
          </a:xfrm>
          <a:prstGeom prst="rect">
            <a:avLst/>
          </a:prstGeom>
          <a:noFill/>
          <a:ln w="0">
            <a:noFill/>
          </a:ln>
        </p:spPr>
        <p:txBody>
          <a:bodyPr lIns="0" tIns="1440" rIns="0" bIns="0" anchor="t">
            <a:noAutofit/>
          </a:bodyPr>
          <a:lstStyle>
            <a:lvl1pPr marL="12600" indent="0">
              <a:lnSpc>
                <a:spcPct val="100000"/>
              </a:lnSpc>
              <a:spcBef>
                <a:spcPts val="11"/>
              </a:spcBef>
              <a:buNone/>
              <a:tabLst>
                <a:tab pos="0" algn="l"/>
              </a:tabLst>
              <a:defRPr lang="pt-BR" sz="1400" b="0" strike="noStrike" spc="-171">
                <a:solidFill>
                  <a:srgbClr val="073B64"/>
                </a:solidFill>
                <a:latin typeface="Arial MT"/>
              </a:defRPr>
            </a:lvl1pPr>
          </a:lstStyle>
          <a:p>
            <a:pPr marL="12600" indent="0">
              <a:lnSpc>
                <a:spcPct val="100000"/>
              </a:lnSpc>
              <a:spcBef>
                <a:spcPts val="11"/>
              </a:spcBef>
              <a:buNone/>
              <a:tabLst>
                <a:tab pos="0" algn="l"/>
              </a:tabLst>
            </a:pP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SECRETARIA</a:t>
            </a:r>
            <a:r>
              <a:rPr lang="pt-BR" sz="1400" b="0" strike="noStrike" spc="-177">
                <a:solidFill>
                  <a:srgbClr val="073B64"/>
                </a:solidFill>
                <a:latin typeface="Arial MT"/>
              </a:rPr>
              <a:t> DE</a:t>
            </a:r>
            <a:r>
              <a:rPr lang="pt-BR" sz="1400" b="0" strike="noStrike" spc="-66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URBANISMO</a:t>
            </a:r>
            <a:r>
              <a:rPr lang="pt-BR" sz="1400" b="0" strike="noStrike" spc="-97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E</a:t>
            </a:r>
            <a:r>
              <a:rPr lang="pt-BR" sz="1400" b="0" strike="noStrike" spc="-75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65">
                <a:solidFill>
                  <a:srgbClr val="073B64"/>
                </a:solidFill>
                <a:latin typeface="Arial MT"/>
              </a:rPr>
              <a:t>SUSTENTABILIDADE</a:t>
            </a:r>
            <a:endParaRPr lang="pt-B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6" name="object 8"/>
          <p:cNvSpPr/>
          <p:nvPr/>
        </p:nvSpPr>
        <p:spPr>
          <a:xfrm>
            <a:off x="1732483" y="3279587"/>
            <a:ext cx="621000" cy="518040"/>
          </a:xfrm>
          <a:custGeom>
            <a:avLst/>
            <a:gdLst>
              <a:gd name="textAreaLeft" fmla="*/ 0 w 621000"/>
              <a:gd name="textAreaRight" fmla="*/ 621720 w 621000"/>
              <a:gd name="textAreaTop" fmla="*/ 0 h 518040"/>
              <a:gd name="textAreaBottom" fmla="*/ 518760 h 518040"/>
            </a:gdLst>
            <a:ahLst/>
            <a:cxnLst/>
            <a:rect l="textAreaLeft" t="textAreaTop" r="textAreaRight" b="textAreaBottom"/>
            <a:pathLst>
              <a:path w="621664" h="518795">
                <a:moveTo>
                  <a:pt x="587208" y="45446"/>
                </a:moveTo>
                <a:lnTo>
                  <a:pt x="547624" y="51688"/>
                </a:lnTo>
                <a:lnTo>
                  <a:pt x="505078" y="63753"/>
                </a:lnTo>
                <a:lnTo>
                  <a:pt x="451738" y="87121"/>
                </a:lnTo>
                <a:lnTo>
                  <a:pt x="403860" y="117220"/>
                </a:lnTo>
                <a:lnTo>
                  <a:pt x="363346" y="152780"/>
                </a:lnTo>
                <a:lnTo>
                  <a:pt x="338963" y="182499"/>
                </a:lnTo>
                <a:lnTo>
                  <a:pt x="315468" y="225170"/>
                </a:lnTo>
                <a:lnTo>
                  <a:pt x="304926" y="269875"/>
                </a:lnTo>
                <a:lnTo>
                  <a:pt x="303911" y="291083"/>
                </a:lnTo>
                <a:lnTo>
                  <a:pt x="302640" y="301370"/>
                </a:lnTo>
                <a:lnTo>
                  <a:pt x="289813" y="342264"/>
                </a:lnTo>
                <a:lnTo>
                  <a:pt x="265049" y="381634"/>
                </a:lnTo>
                <a:lnTo>
                  <a:pt x="230505" y="417956"/>
                </a:lnTo>
                <a:lnTo>
                  <a:pt x="187832" y="449833"/>
                </a:lnTo>
                <a:lnTo>
                  <a:pt x="138683" y="475741"/>
                </a:lnTo>
                <a:lnTo>
                  <a:pt x="85089" y="494410"/>
                </a:lnTo>
                <a:lnTo>
                  <a:pt x="42925" y="502665"/>
                </a:lnTo>
                <a:lnTo>
                  <a:pt x="0" y="505587"/>
                </a:lnTo>
                <a:lnTo>
                  <a:pt x="254" y="518287"/>
                </a:lnTo>
                <a:lnTo>
                  <a:pt x="44323" y="515365"/>
                </a:lnTo>
                <a:lnTo>
                  <a:pt x="88011" y="506729"/>
                </a:lnTo>
                <a:lnTo>
                  <a:pt x="143256" y="487552"/>
                </a:lnTo>
                <a:lnTo>
                  <a:pt x="194182" y="460755"/>
                </a:lnTo>
                <a:lnTo>
                  <a:pt x="238506" y="427863"/>
                </a:lnTo>
                <a:lnTo>
                  <a:pt x="266700" y="399668"/>
                </a:lnTo>
                <a:lnTo>
                  <a:pt x="295529" y="358775"/>
                </a:lnTo>
                <a:lnTo>
                  <a:pt x="312800" y="315087"/>
                </a:lnTo>
                <a:lnTo>
                  <a:pt x="317500" y="270382"/>
                </a:lnTo>
                <a:lnTo>
                  <a:pt x="318896" y="260095"/>
                </a:lnTo>
                <a:lnTo>
                  <a:pt x="331850" y="219328"/>
                </a:lnTo>
                <a:lnTo>
                  <a:pt x="356615" y="179958"/>
                </a:lnTo>
                <a:lnTo>
                  <a:pt x="391287" y="143509"/>
                </a:lnTo>
                <a:lnTo>
                  <a:pt x="434086" y="111887"/>
                </a:lnTo>
                <a:lnTo>
                  <a:pt x="483235" y="85978"/>
                </a:lnTo>
                <a:lnTo>
                  <a:pt x="536828" y="67437"/>
                </a:lnTo>
                <a:lnTo>
                  <a:pt x="578738" y="59181"/>
                </a:lnTo>
                <a:lnTo>
                  <a:pt x="582382" y="58759"/>
                </a:lnTo>
                <a:lnTo>
                  <a:pt x="596077" y="50399"/>
                </a:lnTo>
                <a:lnTo>
                  <a:pt x="587208" y="45446"/>
                </a:lnTo>
                <a:close/>
              </a:path>
              <a:path w="621664" h="518795">
                <a:moveTo>
                  <a:pt x="610470" y="43814"/>
                </a:moveTo>
                <a:lnTo>
                  <a:pt x="608711" y="43814"/>
                </a:lnTo>
                <a:lnTo>
                  <a:pt x="608838" y="56514"/>
                </a:lnTo>
                <a:lnTo>
                  <a:pt x="607187" y="56514"/>
                </a:lnTo>
                <a:lnTo>
                  <a:pt x="592963" y="57530"/>
                </a:lnTo>
                <a:lnTo>
                  <a:pt x="582382" y="58759"/>
                </a:lnTo>
                <a:lnTo>
                  <a:pt x="527176" y="92455"/>
                </a:lnTo>
                <a:lnTo>
                  <a:pt x="526161" y="96392"/>
                </a:lnTo>
                <a:lnTo>
                  <a:pt x="528065" y="99440"/>
                </a:lnTo>
                <a:lnTo>
                  <a:pt x="529843" y="102362"/>
                </a:lnTo>
                <a:lnTo>
                  <a:pt x="533780" y="103377"/>
                </a:lnTo>
                <a:lnTo>
                  <a:pt x="536828" y="101472"/>
                </a:lnTo>
                <a:lnTo>
                  <a:pt x="621411" y="49910"/>
                </a:lnTo>
                <a:lnTo>
                  <a:pt x="610470" y="43814"/>
                </a:lnTo>
                <a:close/>
              </a:path>
              <a:path w="621664" h="518795">
                <a:moveTo>
                  <a:pt x="596077" y="50399"/>
                </a:moveTo>
                <a:lnTo>
                  <a:pt x="582382" y="58759"/>
                </a:lnTo>
                <a:lnTo>
                  <a:pt x="592963" y="57530"/>
                </a:lnTo>
                <a:lnTo>
                  <a:pt x="607187" y="56514"/>
                </a:lnTo>
                <a:lnTo>
                  <a:pt x="608838" y="56514"/>
                </a:lnTo>
                <a:lnTo>
                  <a:pt x="608830" y="55752"/>
                </a:lnTo>
                <a:lnTo>
                  <a:pt x="605663" y="55752"/>
                </a:lnTo>
                <a:lnTo>
                  <a:pt x="596077" y="50399"/>
                </a:lnTo>
                <a:close/>
              </a:path>
              <a:path w="621664" h="518795">
                <a:moveTo>
                  <a:pt x="605409" y="44703"/>
                </a:moveTo>
                <a:lnTo>
                  <a:pt x="596077" y="50399"/>
                </a:lnTo>
                <a:lnTo>
                  <a:pt x="605663" y="55752"/>
                </a:lnTo>
                <a:lnTo>
                  <a:pt x="605409" y="44703"/>
                </a:lnTo>
                <a:close/>
              </a:path>
              <a:path w="621664" h="518795">
                <a:moveTo>
                  <a:pt x="608719" y="44703"/>
                </a:moveTo>
                <a:lnTo>
                  <a:pt x="605409" y="44703"/>
                </a:lnTo>
                <a:lnTo>
                  <a:pt x="605663" y="55752"/>
                </a:lnTo>
                <a:lnTo>
                  <a:pt x="608830" y="55752"/>
                </a:lnTo>
                <a:lnTo>
                  <a:pt x="608719" y="44703"/>
                </a:lnTo>
                <a:close/>
              </a:path>
              <a:path w="621664" h="518795">
                <a:moveTo>
                  <a:pt x="608711" y="43814"/>
                </a:moveTo>
                <a:lnTo>
                  <a:pt x="606298" y="43814"/>
                </a:lnTo>
                <a:lnTo>
                  <a:pt x="591565" y="44957"/>
                </a:lnTo>
                <a:lnTo>
                  <a:pt x="587208" y="45446"/>
                </a:lnTo>
                <a:lnTo>
                  <a:pt x="596077" y="50399"/>
                </a:lnTo>
                <a:lnTo>
                  <a:pt x="605409" y="44703"/>
                </a:lnTo>
                <a:lnTo>
                  <a:pt x="608719" y="44703"/>
                </a:lnTo>
                <a:lnTo>
                  <a:pt x="608711" y="43814"/>
                </a:lnTo>
                <a:close/>
              </a:path>
              <a:path w="621664" h="518795">
                <a:moveTo>
                  <a:pt x="531749" y="0"/>
                </a:moveTo>
                <a:lnTo>
                  <a:pt x="527938" y="1015"/>
                </a:lnTo>
                <a:lnTo>
                  <a:pt x="526161" y="4063"/>
                </a:lnTo>
                <a:lnTo>
                  <a:pt x="524510" y="7238"/>
                </a:lnTo>
                <a:lnTo>
                  <a:pt x="525526" y="11049"/>
                </a:lnTo>
                <a:lnTo>
                  <a:pt x="528574" y="12700"/>
                </a:lnTo>
                <a:lnTo>
                  <a:pt x="587208" y="45446"/>
                </a:lnTo>
                <a:lnTo>
                  <a:pt x="591565" y="44957"/>
                </a:lnTo>
                <a:lnTo>
                  <a:pt x="606298" y="43814"/>
                </a:lnTo>
                <a:lnTo>
                  <a:pt x="610470" y="43814"/>
                </a:lnTo>
                <a:lnTo>
                  <a:pt x="534797" y="1650"/>
                </a:lnTo>
                <a:lnTo>
                  <a:pt x="531749" y="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47" name="object 7"/>
          <p:cNvSpPr/>
          <p:nvPr/>
        </p:nvSpPr>
        <p:spPr>
          <a:xfrm>
            <a:off x="218473" y="3421440"/>
            <a:ext cx="1399312" cy="596893"/>
          </a:xfrm>
          <a:prstGeom prst="rect">
            <a:avLst/>
          </a:prstGeom>
          <a:solidFill>
            <a:srgbClr val="DFF5FC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42480" rIns="0" bIns="0" anchor="t">
            <a:spAutoFit/>
          </a:bodyPr>
          <a:lstStyle/>
          <a:p>
            <a:pPr marL="270000" indent="-11520" algn="ctr">
              <a:lnSpc>
                <a:spcPct val="100000"/>
              </a:lnSpc>
              <a:spcBef>
                <a:spcPts val="334"/>
              </a:spcBef>
              <a:tabLst>
                <a:tab pos="0" algn="l"/>
              </a:tabLst>
            </a:pPr>
            <a:r>
              <a:rPr lang="pt-BR" sz="1200" b="1" strike="noStrike" spc="-21" dirty="0">
                <a:solidFill>
                  <a:srgbClr val="000000"/>
                </a:solidFill>
                <a:latin typeface="Arial"/>
                <a:ea typeface="DejaVu Sans"/>
              </a:rPr>
              <a:t>RELATÓRIO CONSOLIDADO DE GASTOS</a:t>
            </a:r>
            <a:endParaRPr lang="pt-BR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8181" y="1220148"/>
            <a:ext cx="6491181" cy="48938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object 3"/>
          <p:cNvSpPr/>
          <p:nvPr/>
        </p:nvSpPr>
        <p:spPr>
          <a:xfrm>
            <a:off x="8141040" y="3716280"/>
            <a:ext cx="307080" cy="498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24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6"/>
              </a:spcBef>
            </a:pPr>
            <a:r>
              <a:rPr lang="pt-BR" sz="1600" b="0" strike="noStrike" spc="-7">
                <a:solidFill>
                  <a:srgbClr val="FFFFFF"/>
                </a:solidFill>
                <a:latin typeface="Arial MT"/>
                <a:ea typeface="DejaVu Sans"/>
              </a:rPr>
              <a:t>1,2</a:t>
            </a:r>
            <a:endParaRPr lang="pt-BR" sz="1600" b="0" strike="noStrike" spc="-1">
              <a:solidFill>
                <a:srgbClr val="000000"/>
              </a:solidFill>
              <a:latin typeface="Arial"/>
            </a:endParaRPr>
          </a:p>
          <a:p>
            <a:pPr marL="45720">
              <a:lnSpc>
                <a:spcPct val="100000"/>
              </a:lnSpc>
            </a:pPr>
            <a:r>
              <a:rPr lang="pt-BR" sz="1600" b="0" strike="noStrike" spc="-7">
                <a:solidFill>
                  <a:srgbClr val="FFFFFF"/>
                </a:solidFill>
                <a:latin typeface="Arial MT"/>
                <a:ea typeface="DejaVu Sans"/>
              </a:rPr>
              <a:t>mi</a:t>
            </a:r>
            <a:endParaRPr lang="pt-BR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object 14"/>
          <p:cNvSpPr/>
          <p:nvPr/>
        </p:nvSpPr>
        <p:spPr>
          <a:xfrm>
            <a:off x="108360" y="189000"/>
            <a:ext cx="3382560" cy="997560"/>
          </a:xfrm>
          <a:custGeom>
            <a:avLst/>
            <a:gdLst>
              <a:gd name="textAreaLeft" fmla="*/ 0 w 3382560"/>
              <a:gd name="textAreaRight" fmla="*/ 3383280 w 3382560"/>
              <a:gd name="textAreaTop" fmla="*/ 0 h 997560"/>
              <a:gd name="textAreaBottom" fmla="*/ 998280 h 997560"/>
            </a:gdLst>
            <a:ahLst/>
            <a:cxnLst/>
            <a:rect l="textAreaLeft" t="textAreaTop" r="textAreaRight" b="textAreaBottom"/>
            <a:pathLst>
              <a:path w="3383279" h="998219">
                <a:moveTo>
                  <a:pt x="2819400" y="0"/>
                </a:moveTo>
                <a:lnTo>
                  <a:pt x="563880" y="0"/>
                </a:lnTo>
                <a:lnTo>
                  <a:pt x="512556" y="2040"/>
                </a:lnTo>
                <a:lnTo>
                  <a:pt x="462523" y="8043"/>
                </a:lnTo>
                <a:lnTo>
                  <a:pt x="413980" y="17832"/>
                </a:lnTo>
                <a:lnTo>
                  <a:pt x="367126" y="31232"/>
                </a:lnTo>
                <a:lnTo>
                  <a:pt x="322160" y="48065"/>
                </a:lnTo>
                <a:lnTo>
                  <a:pt x="279281" y="68156"/>
                </a:lnTo>
                <a:lnTo>
                  <a:pt x="238688" y="91328"/>
                </a:lnTo>
                <a:lnTo>
                  <a:pt x="200581" y="117404"/>
                </a:lnTo>
                <a:lnTo>
                  <a:pt x="165158" y="146208"/>
                </a:lnTo>
                <a:lnTo>
                  <a:pt x="132619" y="177564"/>
                </a:lnTo>
                <a:lnTo>
                  <a:pt x="103162" y="211296"/>
                </a:lnTo>
                <a:lnTo>
                  <a:pt x="76987" y="247226"/>
                </a:lnTo>
                <a:lnTo>
                  <a:pt x="54292" y="285179"/>
                </a:lnTo>
                <a:lnTo>
                  <a:pt x="35278" y="324978"/>
                </a:lnTo>
                <a:lnTo>
                  <a:pt x="20142" y="366447"/>
                </a:lnTo>
                <a:lnTo>
                  <a:pt x="9085" y="409410"/>
                </a:lnTo>
                <a:lnTo>
                  <a:pt x="2304" y="453689"/>
                </a:lnTo>
                <a:lnTo>
                  <a:pt x="0" y="499110"/>
                </a:lnTo>
                <a:lnTo>
                  <a:pt x="2304" y="544530"/>
                </a:lnTo>
                <a:lnTo>
                  <a:pt x="9085" y="588809"/>
                </a:lnTo>
                <a:lnTo>
                  <a:pt x="20142" y="631772"/>
                </a:lnTo>
                <a:lnTo>
                  <a:pt x="35278" y="673241"/>
                </a:lnTo>
                <a:lnTo>
                  <a:pt x="54292" y="713040"/>
                </a:lnTo>
                <a:lnTo>
                  <a:pt x="76987" y="750993"/>
                </a:lnTo>
                <a:lnTo>
                  <a:pt x="103162" y="786923"/>
                </a:lnTo>
                <a:lnTo>
                  <a:pt x="132619" y="820655"/>
                </a:lnTo>
                <a:lnTo>
                  <a:pt x="165158" y="852011"/>
                </a:lnTo>
                <a:lnTo>
                  <a:pt x="200581" y="880815"/>
                </a:lnTo>
                <a:lnTo>
                  <a:pt x="238688" y="906891"/>
                </a:lnTo>
                <a:lnTo>
                  <a:pt x="279281" y="930063"/>
                </a:lnTo>
                <a:lnTo>
                  <a:pt x="322160" y="950154"/>
                </a:lnTo>
                <a:lnTo>
                  <a:pt x="367126" y="966987"/>
                </a:lnTo>
                <a:lnTo>
                  <a:pt x="413980" y="980387"/>
                </a:lnTo>
                <a:lnTo>
                  <a:pt x="462523" y="990176"/>
                </a:lnTo>
                <a:lnTo>
                  <a:pt x="512556" y="996179"/>
                </a:lnTo>
                <a:lnTo>
                  <a:pt x="563880" y="998220"/>
                </a:lnTo>
                <a:lnTo>
                  <a:pt x="2819400" y="998220"/>
                </a:lnTo>
                <a:lnTo>
                  <a:pt x="3383280" y="499110"/>
                </a:lnTo>
                <a:lnTo>
                  <a:pt x="2819400" y="0"/>
                </a:lnTo>
                <a:close/>
              </a:path>
            </a:pathLst>
          </a:custGeom>
          <a:solidFill>
            <a:srgbClr val="BEEBF9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51" name="object 15"/>
          <p:cNvSpPr/>
          <p:nvPr/>
        </p:nvSpPr>
        <p:spPr>
          <a:xfrm>
            <a:off x="803880" y="524520"/>
            <a:ext cx="1989360" cy="301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24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6"/>
              </a:spcBef>
            </a:pPr>
            <a:r>
              <a:rPr lang="pt-BR" sz="1900" b="0" strike="noStrike" spc="-7">
                <a:solidFill>
                  <a:srgbClr val="000000"/>
                </a:solidFill>
                <a:latin typeface="Arial MT"/>
                <a:ea typeface="DejaVu Sans"/>
              </a:rPr>
              <a:t>FUMCAM</a:t>
            </a:r>
            <a:endParaRPr lang="pt-BR" sz="19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object 16"/>
          <p:cNvSpPr/>
          <p:nvPr/>
        </p:nvSpPr>
        <p:spPr>
          <a:xfrm>
            <a:off x="108360" y="440280"/>
            <a:ext cx="494640" cy="494640"/>
          </a:xfrm>
          <a:custGeom>
            <a:avLst/>
            <a:gdLst>
              <a:gd name="textAreaLeft" fmla="*/ 0 w 494640"/>
              <a:gd name="textAreaRight" fmla="*/ 495360 w 494640"/>
              <a:gd name="textAreaTop" fmla="*/ 0 h 494640"/>
              <a:gd name="textAreaBottom" fmla="*/ 495360 h 494640"/>
            </a:gdLst>
            <a:ahLst/>
            <a:cxnLst/>
            <a:rect l="textAreaLeft" t="textAreaTop" r="textAreaRight" b="textAreaBottom"/>
            <a:pathLst>
              <a:path w="495300" h="495300">
                <a:moveTo>
                  <a:pt x="247650" y="0"/>
                </a:moveTo>
                <a:lnTo>
                  <a:pt x="197738" y="5031"/>
                </a:lnTo>
                <a:lnTo>
                  <a:pt x="151251" y="19460"/>
                </a:lnTo>
                <a:lnTo>
                  <a:pt x="109184" y="42293"/>
                </a:lnTo>
                <a:lnTo>
                  <a:pt x="72532" y="72532"/>
                </a:lnTo>
                <a:lnTo>
                  <a:pt x="42293" y="109184"/>
                </a:lnTo>
                <a:lnTo>
                  <a:pt x="19460" y="151251"/>
                </a:lnTo>
                <a:lnTo>
                  <a:pt x="5031" y="197738"/>
                </a:lnTo>
                <a:lnTo>
                  <a:pt x="0" y="247650"/>
                </a:lnTo>
                <a:lnTo>
                  <a:pt x="5031" y="297561"/>
                </a:lnTo>
                <a:lnTo>
                  <a:pt x="19460" y="344048"/>
                </a:lnTo>
                <a:lnTo>
                  <a:pt x="42293" y="386115"/>
                </a:lnTo>
                <a:lnTo>
                  <a:pt x="72532" y="422767"/>
                </a:lnTo>
                <a:lnTo>
                  <a:pt x="109184" y="453006"/>
                </a:lnTo>
                <a:lnTo>
                  <a:pt x="151251" y="475839"/>
                </a:lnTo>
                <a:lnTo>
                  <a:pt x="197738" y="490268"/>
                </a:lnTo>
                <a:lnTo>
                  <a:pt x="247650" y="495300"/>
                </a:lnTo>
                <a:lnTo>
                  <a:pt x="297561" y="490268"/>
                </a:lnTo>
                <a:lnTo>
                  <a:pt x="344048" y="475839"/>
                </a:lnTo>
                <a:lnTo>
                  <a:pt x="386115" y="453006"/>
                </a:lnTo>
                <a:lnTo>
                  <a:pt x="422767" y="422767"/>
                </a:lnTo>
                <a:lnTo>
                  <a:pt x="453006" y="386115"/>
                </a:lnTo>
                <a:lnTo>
                  <a:pt x="475839" y="344048"/>
                </a:lnTo>
                <a:lnTo>
                  <a:pt x="490268" y="297561"/>
                </a:lnTo>
                <a:lnTo>
                  <a:pt x="495300" y="247650"/>
                </a:lnTo>
                <a:lnTo>
                  <a:pt x="490268" y="197738"/>
                </a:lnTo>
                <a:lnTo>
                  <a:pt x="475839" y="151251"/>
                </a:lnTo>
                <a:lnTo>
                  <a:pt x="453006" y="109184"/>
                </a:lnTo>
                <a:lnTo>
                  <a:pt x="422767" y="72532"/>
                </a:lnTo>
                <a:lnTo>
                  <a:pt x="386115" y="42293"/>
                </a:lnTo>
                <a:lnTo>
                  <a:pt x="344048" y="19460"/>
                </a:lnTo>
                <a:lnTo>
                  <a:pt x="297561" y="5031"/>
                </a:lnTo>
                <a:lnTo>
                  <a:pt x="247650" y="0"/>
                </a:lnTo>
                <a:close/>
              </a:path>
            </a:pathLst>
          </a:custGeom>
          <a:solidFill>
            <a:srgbClr val="073B64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53" name="object 17"/>
          <p:cNvSpPr/>
          <p:nvPr/>
        </p:nvSpPr>
        <p:spPr>
          <a:xfrm>
            <a:off x="230400" y="419040"/>
            <a:ext cx="251280" cy="500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pt-BR" sz="3200" b="0" strike="noStrike" spc="-1">
                <a:solidFill>
                  <a:srgbClr val="FFFFFF"/>
                </a:solidFill>
                <a:latin typeface="Arial MT"/>
                <a:ea typeface="DejaVu Sans"/>
              </a:rPr>
              <a:t>1</a:t>
            </a: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PlaceHolder 1"/>
          <p:cNvSpPr>
            <a:spLocks noGrp="1"/>
          </p:cNvSpPr>
          <p:nvPr>
            <p:ph type="ftr" idx="12"/>
          </p:nvPr>
        </p:nvSpPr>
        <p:spPr>
          <a:xfrm>
            <a:off x="1050480" y="6472080"/>
            <a:ext cx="3712680" cy="3978720"/>
          </a:xfrm>
          <a:prstGeom prst="rect">
            <a:avLst/>
          </a:prstGeom>
          <a:noFill/>
          <a:ln w="0">
            <a:noFill/>
          </a:ln>
        </p:spPr>
        <p:txBody>
          <a:bodyPr lIns="0" tIns="1440" rIns="0" bIns="0" anchor="t">
            <a:noAutofit/>
          </a:bodyPr>
          <a:lstStyle>
            <a:lvl1pPr marL="12600" indent="0">
              <a:lnSpc>
                <a:spcPct val="100000"/>
              </a:lnSpc>
              <a:spcBef>
                <a:spcPts val="11"/>
              </a:spcBef>
              <a:buNone/>
              <a:tabLst>
                <a:tab pos="0" algn="l"/>
              </a:tabLst>
              <a:defRPr lang="pt-BR" sz="1400" b="0" strike="noStrike" spc="-171">
                <a:solidFill>
                  <a:srgbClr val="073B64"/>
                </a:solidFill>
                <a:latin typeface="Arial MT"/>
              </a:defRPr>
            </a:lvl1pPr>
          </a:lstStyle>
          <a:p>
            <a:pPr marL="12600" indent="0">
              <a:lnSpc>
                <a:spcPct val="100000"/>
              </a:lnSpc>
              <a:spcBef>
                <a:spcPts val="11"/>
              </a:spcBef>
              <a:buNone/>
              <a:tabLst>
                <a:tab pos="0" algn="l"/>
              </a:tabLst>
            </a:pPr>
            <a:r>
              <a:rPr lang="pt-BR" sz="1400" b="0" strike="noStrike" spc="-171" dirty="0">
                <a:solidFill>
                  <a:srgbClr val="073B64"/>
                </a:solidFill>
                <a:latin typeface="Arial MT"/>
              </a:rPr>
              <a:t>SECRETARIA</a:t>
            </a:r>
            <a:r>
              <a:rPr lang="pt-BR" sz="1400" b="0" strike="noStrike" spc="-177" dirty="0">
                <a:solidFill>
                  <a:srgbClr val="073B64"/>
                </a:solidFill>
                <a:latin typeface="Arial MT"/>
              </a:rPr>
              <a:t> DE</a:t>
            </a:r>
            <a:r>
              <a:rPr lang="pt-BR" sz="1400" b="0" strike="noStrike" spc="-66" dirty="0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71" dirty="0">
                <a:solidFill>
                  <a:srgbClr val="073B64"/>
                </a:solidFill>
                <a:latin typeface="Arial MT"/>
              </a:rPr>
              <a:t>URBANISMO</a:t>
            </a:r>
            <a:r>
              <a:rPr lang="pt-BR" sz="1400" b="0" strike="noStrike" spc="-97" dirty="0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71" dirty="0">
                <a:solidFill>
                  <a:srgbClr val="073B64"/>
                </a:solidFill>
                <a:latin typeface="Arial MT"/>
              </a:rPr>
              <a:t>E</a:t>
            </a:r>
            <a:r>
              <a:rPr lang="pt-BR" sz="1400" b="0" strike="noStrike" spc="-75" dirty="0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65" dirty="0">
                <a:solidFill>
                  <a:srgbClr val="073B64"/>
                </a:solidFill>
                <a:latin typeface="Arial MT"/>
              </a:rPr>
              <a:t>SUSTENTABILIDADE</a:t>
            </a:r>
            <a:endParaRPr lang="pt-BR" sz="1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5" name="object 8"/>
          <p:cNvSpPr/>
          <p:nvPr/>
        </p:nvSpPr>
        <p:spPr>
          <a:xfrm>
            <a:off x="1519560" y="2752200"/>
            <a:ext cx="621000" cy="518040"/>
          </a:xfrm>
          <a:custGeom>
            <a:avLst/>
            <a:gdLst>
              <a:gd name="textAreaLeft" fmla="*/ 0 w 621000"/>
              <a:gd name="textAreaRight" fmla="*/ 621720 w 621000"/>
              <a:gd name="textAreaTop" fmla="*/ 0 h 518040"/>
              <a:gd name="textAreaBottom" fmla="*/ 518760 h 518040"/>
            </a:gdLst>
            <a:ahLst/>
            <a:cxnLst/>
            <a:rect l="textAreaLeft" t="textAreaTop" r="textAreaRight" b="textAreaBottom"/>
            <a:pathLst>
              <a:path w="621664" h="518795">
                <a:moveTo>
                  <a:pt x="587208" y="45446"/>
                </a:moveTo>
                <a:lnTo>
                  <a:pt x="547624" y="51688"/>
                </a:lnTo>
                <a:lnTo>
                  <a:pt x="505078" y="63753"/>
                </a:lnTo>
                <a:lnTo>
                  <a:pt x="451738" y="87121"/>
                </a:lnTo>
                <a:lnTo>
                  <a:pt x="403860" y="117220"/>
                </a:lnTo>
                <a:lnTo>
                  <a:pt x="363346" y="152780"/>
                </a:lnTo>
                <a:lnTo>
                  <a:pt x="338963" y="182499"/>
                </a:lnTo>
                <a:lnTo>
                  <a:pt x="315468" y="225170"/>
                </a:lnTo>
                <a:lnTo>
                  <a:pt x="304926" y="269875"/>
                </a:lnTo>
                <a:lnTo>
                  <a:pt x="303911" y="291083"/>
                </a:lnTo>
                <a:lnTo>
                  <a:pt x="302640" y="301370"/>
                </a:lnTo>
                <a:lnTo>
                  <a:pt x="289813" y="342264"/>
                </a:lnTo>
                <a:lnTo>
                  <a:pt x="265049" y="381634"/>
                </a:lnTo>
                <a:lnTo>
                  <a:pt x="230505" y="417956"/>
                </a:lnTo>
                <a:lnTo>
                  <a:pt x="187832" y="449833"/>
                </a:lnTo>
                <a:lnTo>
                  <a:pt x="138683" y="475741"/>
                </a:lnTo>
                <a:lnTo>
                  <a:pt x="85089" y="494410"/>
                </a:lnTo>
                <a:lnTo>
                  <a:pt x="42925" y="502665"/>
                </a:lnTo>
                <a:lnTo>
                  <a:pt x="0" y="505587"/>
                </a:lnTo>
                <a:lnTo>
                  <a:pt x="254" y="518287"/>
                </a:lnTo>
                <a:lnTo>
                  <a:pt x="44323" y="515365"/>
                </a:lnTo>
                <a:lnTo>
                  <a:pt x="88011" y="506729"/>
                </a:lnTo>
                <a:lnTo>
                  <a:pt x="143256" y="487552"/>
                </a:lnTo>
                <a:lnTo>
                  <a:pt x="194182" y="460755"/>
                </a:lnTo>
                <a:lnTo>
                  <a:pt x="238506" y="427863"/>
                </a:lnTo>
                <a:lnTo>
                  <a:pt x="266700" y="399668"/>
                </a:lnTo>
                <a:lnTo>
                  <a:pt x="295529" y="358775"/>
                </a:lnTo>
                <a:lnTo>
                  <a:pt x="312800" y="315087"/>
                </a:lnTo>
                <a:lnTo>
                  <a:pt x="317500" y="270382"/>
                </a:lnTo>
                <a:lnTo>
                  <a:pt x="318896" y="260095"/>
                </a:lnTo>
                <a:lnTo>
                  <a:pt x="331850" y="219328"/>
                </a:lnTo>
                <a:lnTo>
                  <a:pt x="356615" y="179958"/>
                </a:lnTo>
                <a:lnTo>
                  <a:pt x="391287" y="143509"/>
                </a:lnTo>
                <a:lnTo>
                  <a:pt x="434086" y="111887"/>
                </a:lnTo>
                <a:lnTo>
                  <a:pt x="483235" y="85978"/>
                </a:lnTo>
                <a:lnTo>
                  <a:pt x="536828" y="67437"/>
                </a:lnTo>
                <a:lnTo>
                  <a:pt x="578738" y="59181"/>
                </a:lnTo>
                <a:lnTo>
                  <a:pt x="582382" y="58759"/>
                </a:lnTo>
                <a:lnTo>
                  <a:pt x="596077" y="50399"/>
                </a:lnTo>
                <a:lnTo>
                  <a:pt x="587208" y="45446"/>
                </a:lnTo>
                <a:close/>
              </a:path>
              <a:path w="621664" h="518795">
                <a:moveTo>
                  <a:pt x="610470" y="43814"/>
                </a:moveTo>
                <a:lnTo>
                  <a:pt x="608711" y="43814"/>
                </a:lnTo>
                <a:lnTo>
                  <a:pt x="608838" y="56514"/>
                </a:lnTo>
                <a:lnTo>
                  <a:pt x="607187" y="56514"/>
                </a:lnTo>
                <a:lnTo>
                  <a:pt x="592963" y="57530"/>
                </a:lnTo>
                <a:lnTo>
                  <a:pt x="582382" y="58759"/>
                </a:lnTo>
                <a:lnTo>
                  <a:pt x="527176" y="92455"/>
                </a:lnTo>
                <a:lnTo>
                  <a:pt x="526161" y="96392"/>
                </a:lnTo>
                <a:lnTo>
                  <a:pt x="528065" y="99440"/>
                </a:lnTo>
                <a:lnTo>
                  <a:pt x="529843" y="102362"/>
                </a:lnTo>
                <a:lnTo>
                  <a:pt x="533780" y="103377"/>
                </a:lnTo>
                <a:lnTo>
                  <a:pt x="536828" y="101472"/>
                </a:lnTo>
                <a:lnTo>
                  <a:pt x="621411" y="49910"/>
                </a:lnTo>
                <a:lnTo>
                  <a:pt x="610470" y="43814"/>
                </a:lnTo>
                <a:close/>
              </a:path>
              <a:path w="621664" h="518795">
                <a:moveTo>
                  <a:pt x="596077" y="50399"/>
                </a:moveTo>
                <a:lnTo>
                  <a:pt x="582382" y="58759"/>
                </a:lnTo>
                <a:lnTo>
                  <a:pt x="592963" y="57530"/>
                </a:lnTo>
                <a:lnTo>
                  <a:pt x="607187" y="56514"/>
                </a:lnTo>
                <a:lnTo>
                  <a:pt x="608838" y="56514"/>
                </a:lnTo>
                <a:lnTo>
                  <a:pt x="608830" y="55752"/>
                </a:lnTo>
                <a:lnTo>
                  <a:pt x="605663" y="55752"/>
                </a:lnTo>
                <a:lnTo>
                  <a:pt x="596077" y="50399"/>
                </a:lnTo>
                <a:close/>
              </a:path>
              <a:path w="621664" h="518795">
                <a:moveTo>
                  <a:pt x="605409" y="44703"/>
                </a:moveTo>
                <a:lnTo>
                  <a:pt x="596077" y="50399"/>
                </a:lnTo>
                <a:lnTo>
                  <a:pt x="605663" y="55752"/>
                </a:lnTo>
                <a:lnTo>
                  <a:pt x="605409" y="44703"/>
                </a:lnTo>
                <a:close/>
              </a:path>
              <a:path w="621664" h="518795">
                <a:moveTo>
                  <a:pt x="608719" y="44703"/>
                </a:moveTo>
                <a:lnTo>
                  <a:pt x="605409" y="44703"/>
                </a:lnTo>
                <a:lnTo>
                  <a:pt x="605663" y="55752"/>
                </a:lnTo>
                <a:lnTo>
                  <a:pt x="608830" y="55752"/>
                </a:lnTo>
                <a:lnTo>
                  <a:pt x="608719" y="44703"/>
                </a:lnTo>
                <a:close/>
              </a:path>
              <a:path w="621664" h="518795">
                <a:moveTo>
                  <a:pt x="608711" y="43814"/>
                </a:moveTo>
                <a:lnTo>
                  <a:pt x="606298" y="43814"/>
                </a:lnTo>
                <a:lnTo>
                  <a:pt x="591565" y="44957"/>
                </a:lnTo>
                <a:lnTo>
                  <a:pt x="587208" y="45446"/>
                </a:lnTo>
                <a:lnTo>
                  <a:pt x="596077" y="50399"/>
                </a:lnTo>
                <a:lnTo>
                  <a:pt x="605409" y="44703"/>
                </a:lnTo>
                <a:lnTo>
                  <a:pt x="608719" y="44703"/>
                </a:lnTo>
                <a:lnTo>
                  <a:pt x="608711" y="43814"/>
                </a:lnTo>
                <a:close/>
              </a:path>
              <a:path w="621664" h="518795">
                <a:moveTo>
                  <a:pt x="531749" y="0"/>
                </a:moveTo>
                <a:lnTo>
                  <a:pt x="527938" y="1015"/>
                </a:lnTo>
                <a:lnTo>
                  <a:pt x="526161" y="4063"/>
                </a:lnTo>
                <a:lnTo>
                  <a:pt x="524510" y="7238"/>
                </a:lnTo>
                <a:lnTo>
                  <a:pt x="525526" y="11049"/>
                </a:lnTo>
                <a:lnTo>
                  <a:pt x="528574" y="12700"/>
                </a:lnTo>
                <a:lnTo>
                  <a:pt x="587208" y="45446"/>
                </a:lnTo>
                <a:lnTo>
                  <a:pt x="591565" y="44957"/>
                </a:lnTo>
                <a:lnTo>
                  <a:pt x="606298" y="43814"/>
                </a:lnTo>
                <a:lnTo>
                  <a:pt x="610470" y="43814"/>
                </a:lnTo>
                <a:lnTo>
                  <a:pt x="534797" y="1650"/>
                </a:lnTo>
                <a:lnTo>
                  <a:pt x="531749" y="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56" name="object 7"/>
          <p:cNvSpPr/>
          <p:nvPr/>
        </p:nvSpPr>
        <p:spPr>
          <a:xfrm>
            <a:off x="75960" y="3367080"/>
            <a:ext cx="2064240" cy="227561"/>
          </a:xfrm>
          <a:prstGeom prst="rect">
            <a:avLst/>
          </a:prstGeom>
          <a:solidFill>
            <a:srgbClr val="DFF5FC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2480" rIns="0" bIns="0" anchor="t">
            <a:spAutoFit/>
          </a:bodyPr>
          <a:lstStyle/>
          <a:p>
            <a:pPr marL="270000" indent="-11520" algn="ctr">
              <a:lnSpc>
                <a:spcPct val="100000"/>
              </a:lnSpc>
              <a:spcBef>
                <a:spcPts val="334"/>
              </a:spcBef>
              <a:tabLst>
                <a:tab pos="0" algn="l"/>
              </a:tabLst>
            </a:pPr>
            <a:r>
              <a:rPr lang="pt-BR" sz="1200" b="1" strike="noStrike" spc="-21" dirty="0" smtClean="0">
                <a:solidFill>
                  <a:srgbClr val="000000"/>
                </a:solidFill>
                <a:latin typeface="Arial"/>
                <a:ea typeface="DejaVu Sans"/>
              </a:rPr>
              <a:t>PROJEÇÃO </a:t>
            </a:r>
            <a:r>
              <a:rPr lang="pt-BR" sz="1200" b="1" strike="noStrike" spc="-21" dirty="0">
                <a:solidFill>
                  <a:srgbClr val="000000"/>
                </a:solidFill>
                <a:latin typeface="Arial"/>
                <a:ea typeface="DejaVu Sans"/>
              </a:rPr>
              <a:t>DE GASTOS</a:t>
            </a:r>
            <a:endParaRPr lang="pt-BR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4429" y="1373634"/>
            <a:ext cx="6289085" cy="237731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object 2"/>
          <p:cNvSpPr/>
          <p:nvPr/>
        </p:nvSpPr>
        <p:spPr>
          <a:xfrm>
            <a:off x="108360" y="189000"/>
            <a:ext cx="3382560" cy="997560"/>
          </a:xfrm>
          <a:custGeom>
            <a:avLst/>
            <a:gdLst>
              <a:gd name="textAreaLeft" fmla="*/ 0 w 3382560"/>
              <a:gd name="textAreaRight" fmla="*/ 3383280 w 3382560"/>
              <a:gd name="textAreaTop" fmla="*/ 0 h 997560"/>
              <a:gd name="textAreaBottom" fmla="*/ 998280 h 997560"/>
            </a:gdLst>
            <a:ahLst/>
            <a:cxnLst/>
            <a:rect l="textAreaLeft" t="textAreaTop" r="textAreaRight" b="textAreaBottom"/>
            <a:pathLst>
              <a:path w="3383279" h="998219">
                <a:moveTo>
                  <a:pt x="2819400" y="0"/>
                </a:moveTo>
                <a:lnTo>
                  <a:pt x="563880" y="0"/>
                </a:lnTo>
                <a:lnTo>
                  <a:pt x="512556" y="2040"/>
                </a:lnTo>
                <a:lnTo>
                  <a:pt x="462523" y="8043"/>
                </a:lnTo>
                <a:lnTo>
                  <a:pt x="413980" y="17832"/>
                </a:lnTo>
                <a:lnTo>
                  <a:pt x="367126" y="31232"/>
                </a:lnTo>
                <a:lnTo>
                  <a:pt x="322160" y="48065"/>
                </a:lnTo>
                <a:lnTo>
                  <a:pt x="279281" y="68156"/>
                </a:lnTo>
                <a:lnTo>
                  <a:pt x="238688" y="91328"/>
                </a:lnTo>
                <a:lnTo>
                  <a:pt x="200581" y="117404"/>
                </a:lnTo>
                <a:lnTo>
                  <a:pt x="165158" y="146208"/>
                </a:lnTo>
                <a:lnTo>
                  <a:pt x="132619" y="177564"/>
                </a:lnTo>
                <a:lnTo>
                  <a:pt x="103162" y="211296"/>
                </a:lnTo>
                <a:lnTo>
                  <a:pt x="76987" y="247226"/>
                </a:lnTo>
                <a:lnTo>
                  <a:pt x="54292" y="285179"/>
                </a:lnTo>
                <a:lnTo>
                  <a:pt x="35278" y="324978"/>
                </a:lnTo>
                <a:lnTo>
                  <a:pt x="20142" y="366447"/>
                </a:lnTo>
                <a:lnTo>
                  <a:pt x="9085" y="409410"/>
                </a:lnTo>
                <a:lnTo>
                  <a:pt x="2304" y="453689"/>
                </a:lnTo>
                <a:lnTo>
                  <a:pt x="0" y="499110"/>
                </a:lnTo>
                <a:lnTo>
                  <a:pt x="2304" y="544530"/>
                </a:lnTo>
                <a:lnTo>
                  <a:pt x="9085" y="588809"/>
                </a:lnTo>
                <a:lnTo>
                  <a:pt x="20142" y="631772"/>
                </a:lnTo>
                <a:lnTo>
                  <a:pt x="35278" y="673241"/>
                </a:lnTo>
                <a:lnTo>
                  <a:pt x="54292" y="713040"/>
                </a:lnTo>
                <a:lnTo>
                  <a:pt x="76987" y="750993"/>
                </a:lnTo>
                <a:lnTo>
                  <a:pt x="103162" y="786923"/>
                </a:lnTo>
                <a:lnTo>
                  <a:pt x="132619" y="820655"/>
                </a:lnTo>
                <a:lnTo>
                  <a:pt x="165158" y="852011"/>
                </a:lnTo>
                <a:lnTo>
                  <a:pt x="200581" y="880815"/>
                </a:lnTo>
                <a:lnTo>
                  <a:pt x="238688" y="906891"/>
                </a:lnTo>
                <a:lnTo>
                  <a:pt x="279281" y="930063"/>
                </a:lnTo>
                <a:lnTo>
                  <a:pt x="322160" y="950154"/>
                </a:lnTo>
                <a:lnTo>
                  <a:pt x="367126" y="966987"/>
                </a:lnTo>
                <a:lnTo>
                  <a:pt x="413980" y="980387"/>
                </a:lnTo>
                <a:lnTo>
                  <a:pt x="462523" y="990176"/>
                </a:lnTo>
                <a:lnTo>
                  <a:pt x="512556" y="996179"/>
                </a:lnTo>
                <a:lnTo>
                  <a:pt x="563880" y="998220"/>
                </a:lnTo>
                <a:lnTo>
                  <a:pt x="2819400" y="998220"/>
                </a:lnTo>
                <a:lnTo>
                  <a:pt x="3383280" y="499110"/>
                </a:lnTo>
                <a:lnTo>
                  <a:pt x="2819400" y="0"/>
                </a:lnTo>
                <a:close/>
              </a:path>
            </a:pathLst>
          </a:custGeom>
          <a:solidFill>
            <a:srgbClr val="12B1EB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81" name="object 3"/>
          <p:cNvSpPr/>
          <p:nvPr/>
        </p:nvSpPr>
        <p:spPr>
          <a:xfrm>
            <a:off x="794160" y="392760"/>
            <a:ext cx="2010240" cy="561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pt-BR" sz="3600" b="0" strike="noStrike" spc="-1">
                <a:solidFill>
                  <a:srgbClr val="FFFFFF"/>
                </a:solidFill>
                <a:latin typeface="Arial MT"/>
                <a:ea typeface="DejaVu Sans"/>
              </a:rPr>
              <a:t>FMSE</a:t>
            </a:r>
            <a:endParaRPr lang="pt-BR" sz="3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object 5"/>
          <p:cNvSpPr/>
          <p:nvPr/>
        </p:nvSpPr>
        <p:spPr>
          <a:xfrm>
            <a:off x="108360" y="440280"/>
            <a:ext cx="494640" cy="494640"/>
          </a:xfrm>
          <a:custGeom>
            <a:avLst/>
            <a:gdLst>
              <a:gd name="textAreaLeft" fmla="*/ 0 w 494640"/>
              <a:gd name="textAreaRight" fmla="*/ 495360 w 494640"/>
              <a:gd name="textAreaTop" fmla="*/ 0 h 494640"/>
              <a:gd name="textAreaBottom" fmla="*/ 495360 h 494640"/>
            </a:gdLst>
            <a:ahLst/>
            <a:cxnLst/>
            <a:rect l="textAreaLeft" t="textAreaTop" r="textAreaRight" b="textAreaBottom"/>
            <a:pathLst>
              <a:path w="495300" h="495300">
                <a:moveTo>
                  <a:pt x="247650" y="0"/>
                </a:moveTo>
                <a:lnTo>
                  <a:pt x="197738" y="5031"/>
                </a:lnTo>
                <a:lnTo>
                  <a:pt x="151251" y="19460"/>
                </a:lnTo>
                <a:lnTo>
                  <a:pt x="109184" y="42293"/>
                </a:lnTo>
                <a:lnTo>
                  <a:pt x="72532" y="72532"/>
                </a:lnTo>
                <a:lnTo>
                  <a:pt x="42293" y="109184"/>
                </a:lnTo>
                <a:lnTo>
                  <a:pt x="19460" y="151251"/>
                </a:lnTo>
                <a:lnTo>
                  <a:pt x="5031" y="197738"/>
                </a:lnTo>
                <a:lnTo>
                  <a:pt x="0" y="247650"/>
                </a:lnTo>
                <a:lnTo>
                  <a:pt x="5031" y="297561"/>
                </a:lnTo>
                <a:lnTo>
                  <a:pt x="19460" y="344048"/>
                </a:lnTo>
                <a:lnTo>
                  <a:pt x="42293" y="386115"/>
                </a:lnTo>
                <a:lnTo>
                  <a:pt x="72532" y="422767"/>
                </a:lnTo>
                <a:lnTo>
                  <a:pt x="109184" y="453006"/>
                </a:lnTo>
                <a:lnTo>
                  <a:pt x="151251" y="475839"/>
                </a:lnTo>
                <a:lnTo>
                  <a:pt x="197738" y="490268"/>
                </a:lnTo>
                <a:lnTo>
                  <a:pt x="247650" y="495300"/>
                </a:lnTo>
                <a:lnTo>
                  <a:pt x="297561" y="490268"/>
                </a:lnTo>
                <a:lnTo>
                  <a:pt x="344048" y="475839"/>
                </a:lnTo>
                <a:lnTo>
                  <a:pt x="386115" y="453006"/>
                </a:lnTo>
                <a:lnTo>
                  <a:pt x="422767" y="422767"/>
                </a:lnTo>
                <a:lnTo>
                  <a:pt x="453006" y="386115"/>
                </a:lnTo>
                <a:lnTo>
                  <a:pt x="475839" y="344048"/>
                </a:lnTo>
                <a:lnTo>
                  <a:pt x="490268" y="297561"/>
                </a:lnTo>
                <a:lnTo>
                  <a:pt x="495300" y="247650"/>
                </a:lnTo>
                <a:lnTo>
                  <a:pt x="490268" y="197738"/>
                </a:lnTo>
                <a:lnTo>
                  <a:pt x="475839" y="151251"/>
                </a:lnTo>
                <a:lnTo>
                  <a:pt x="453006" y="109184"/>
                </a:lnTo>
                <a:lnTo>
                  <a:pt x="422767" y="72532"/>
                </a:lnTo>
                <a:lnTo>
                  <a:pt x="386115" y="42293"/>
                </a:lnTo>
                <a:lnTo>
                  <a:pt x="344048" y="19460"/>
                </a:lnTo>
                <a:lnTo>
                  <a:pt x="297561" y="5031"/>
                </a:lnTo>
                <a:lnTo>
                  <a:pt x="247650" y="0"/>
                </a:lnTo>
                <a:close/>
              </a:path>
            </a:pathLst>
          </a:custGeom>
          <a:solidFill>
            <a:srgbClr val="BEEBF9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83" name="object 6"/>
          <p:cNvSpPr/>
          <p:nvPr/>
        </p:nvSpPr>
        <p:spPr>
          <a:xfrm>
            <a:off x="230400" y="419040"/>
            <a:ext cx="251280" cy="500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pt-BR" sz="3200" b="0" strike="noStrike" spc="-1">
                <a:solidFill>
                  <a:srgbClr val="000000"/>
                </a:solidFill>
                <a:latin typeface="Arial MT"/>
                <a:ea typeface="DejaVu Sans"/>
              </a:rPr>
              <a:t>2</a:t>
            </a: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PlaceHolder 1"/>
          <p:cNvSpPr>
            <a:spLocks noGrp="1"/>
          </p:cNvSpPr>
          <p:nvPr>
            <p:ph type="ftr" idx="15"/>
          </p:nvPr>
        </p:nvSpPr>
        <p:spPr>
          <a:xfrm>
            <a:off x="1050480" y="6472080"/>
            <a:ext cx="3712680" cy="3978720"/>
          </a:xfrm>
          <a:prstGeom prst="rect">
            <a:avLst/>
          </a:prstGeom>
          <a:noFill/>
          <a:ln w="0">
            <a:noFill/>
          </a:ln>
        </p:spPr>
        <p:txBody>
          <a:bodyPr lIns="0" tIns="1440" rIns="0" bIns="0" anchor="t">
            <a:noAutofit/>
          </a:bodyPr>
          <a:lstStyle>
            <a:lvl1pPr marL="12600" indent="0">
              <a:lnSpc>
                <a:spcPct val="100000"/>
              </a:lnSpc>
              <a:spcBef>
                <a:spcPts val="11"/>
              </a:spcBef>
              <a:buNone/>
              <a:tabLst>
                <a:tab pos="0" algn="l"/>
              </a:tabLst>
              <a:defRPr lang="pt-BR" sz="1400" b="0" strike="noStrike" spc="-171">
                <a:solidFill>
                  <a:srgbClr val="073B64"/>
                </a:solidFill>
                <a:latin typeface="Arial MT"/>
              </a:defRPr>
            </a:lvl1pPr>
          </a:lstStyle>
          <a:p>
            <a:pPr marL="12600" indent="0">
              <a:lnSpc>
                <a:spcPct val="100000"/>
              </a:lnSpc>
              <a:spcBef>
                <a:spcPts val="11"/>
              </a:spcBef>
              <a:buNone/>
              <a:tabLst>
                <a:tab pos="0" algn="l"/>
              </a:tabLst>
            </a:pP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SECRETARIA</a:t>
            </a:r>
            <a:r>
              <a:rPr lang="pt-BR" sz="1400" b="0" strike="noStrike" spc="-177">
                <a:solidFill>
                  <a:srgbClr val="073B64"/>
                </a:solidFill>
                <a:latin typeface="Arial MT"/>
              </a:rPr>
              <a:t> DE</a:t>
            </a:r>
            <a:r>
              <a:rPr lang="pt-BR" sz="1400" b="0" strike="noStrike" spc="-66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URBANISMO</a:t>
            </a:r>
            <a:r>
              <a:rPr lang="pt-BR" sz="1400" b="0" strike="noStrike" spc="-97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E</a:t>
            </a:r>
            <a:r>
              <a:rPr lang="pt-BR" sz="1400" b="0" strike="noStrike" spc="-75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65">
                <a:solidFill>
                  <a:srgbClr val="073B64"/>
                </a:solidFill>
                <a:latin typeface="Arial MT"/>
              </a:rPr>
              <a:t>SUSTENTABILIDADE</a:t>
            </a:r>
            <a:endParaRPr lang="pt-B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6" name="object 7"/>
          <p:cNvSpPr/>
          <p:nvPr/>
        </p:nvSpPr>
        <p:spPr>
          <a:xfrm>
            <a:off x="108360" y="3728174"/>
            <a:ext cx="1774800" cy="589680"/>
          </a:xfrm>
          <a:prstGeom prst="rect">
            <a:avLst/>
          </a:prstGeom>
          <a:solidFill>
            <a:srgbClr val="DFF5FC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2480" rIns="0" bIns="0" anchor="t">
            <a:spAutoFit/>
          </a:bodyPr>
          <a:lstStyle/>
          <a:p>
            <a:pPr marL="270000" indent="-11520" algn="ctr">
              <a:lnSpc>
                <a:spcPct val="100000"/>
              </a:lnSpc>
              <a:spcBef>
                <a:spcPts val="334"/>
              </a:spcBef>
              <a:tabLst>
                <a:tab pos="0" algn="l"/>
              </a:tabLst>
            </a:pPr>
            <a:r>
              <a:rPr lang="pt-BR" sz="1200" b="1" strike="noStrike" spc="-21" dirty="0" smtClean="0">
                <a:solidFill>
                  <a:srgbClr val="000000"/>
                </a:solidFill>
                <a:latin typeface="Arial"/>
                <a:ea typeface="DejaVu Sans"/>
              </a:rPr>
              <a:t>RELATÓRIO CONSOLIDADO DE </a:t>
            </a:r>
            <a:r>
              <a:rPr lang="pt-BR" sz="1200" b="1" strike="noStrike" spc="-21" dirty="0">
                <a:solidFill>
                  <a:srgbClr val="000000"/>
                </a:solidFill>
                <a:latin typeface="Arial"/>
                <a:ea typeface="DejaVu Sans"/>
              </a:rPr>
              <a:t>GASTOS</a:t>
            </a:r>
            <a:endParaRPr lang="pt-BR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object 3"/>
          <p:cNvSpPr/>
          <p:nvPr/>
        </p:nvSpPr>
        <p:spPr>
          <a:xfrm>
            <a:off x="6199309" y="1513814"/>
            <a:ext cx="920880" cy="920880"/>
          </a:xfrm>
          <a:custGeom>
            <a:avLst/>
            <a:gdLst>
              <a:gd name="textAreaLeft" fmla="*/ 0 w 920880"/>
              <a:gd name="textAreaRight" fmla="*/ 921600 w 920880"/>
              <a:gd name="textAreaTop" fmla="*/ 0 h 920880"/>
              <a:gd name="textAreaBottom" fmla="*/ 921600 h 920880"/>
            </a:gdLst>
            <a:ahLst/>
            <a:cxnLst/>
            <a:rect l="textAreaLeft" t="textAreaTop" r="textAreaRight" b="textAreaBottom"/>
            <a:pathLst>
              <a:path w="972820" h="972820">
                <a:moveTo>
                  <a:pt x="486156" y="0"/>
                </a:moveTo>
                <a:lnTo>
                  <a:pt x="439338" y="2225"/>
                </a:lnTo>
                <a:lnTo>
                  <a:pt x="393780" y="8766"/>
                </a:lnTo>
                <a:lnTo>
                  <a:pt x="349683" y="19419"/>
                </a:lnTo>
                <a:lnTo>
                  <a:pt x="307253" y="33980"/>
                </a:lnTo>
                <a:lnTo>
                  <a:pt x="266692" y="52245"/>
                </a:lnTo>
                <a:lnTo>
                  <a:pt x="228206" y="74010"/>
                </a:lnTo>
                <a:lnTo>
                  <a:pt x="191996" y="99071"/>
                </a:lnTo>
                <a:lnTo>
                  <a:pt x="158268" y="127225"/>
                </a:lnTo>
                <a:lnTo>
                  <a:pt x="127225" y="158268"/>
                </a:lnTo>
                <a:lnTo>
                  <a:pt x="99071" y="191996"/>
                </a:lnTo>
                <a:lnTo>
                  <a:pt x="74010" y="228206"/>
                </a:lnTo>
                <a:lnTo>
                  <a:pt x="52245" y="266692"/>
                </a:lnTo>
                <a:lnTo>
                  <a:pt x="33980" y="307253"/>
                </a:lnTo>
                <a:lnTo>
                  <a:pt x="19419" y="349683"/>
                </a:lnTo>
                <a:lnTo>
                  <a:pt x="8766" y="393780"/>
                </a:lnTo>
                <a:lnTo>
                  <a:pt x="2225" y="439338"/>
                </a:lnTo>
                <a:lnTo>
                  <a:pt x="0" y="486155"/>
                </a:lnTo>
                <a:lnTo>
                  <a:pt x="2225" y="532973"/>
                </a:lnTo>
                <a:lnTo>
                  <a:pt x="8766" y="578531"/>
                </a:lnTo>
                <a:lnTo>
                  <a:pt x="19419" y="622628"/>
                </a:lnTo>
                <a:lnTo>
                  <a:pt x="33980" y="665058"/>
                </a:lnTo>
                <a:lnTo>
                  <a:pt x="52245" y="705619"/>
                </a:lnTo>
                <a:lnTo>
                  <a:pt x="74010" y="744105"/>
                </a:lnTo>
                <a:lnTo>
                  <a:pt x="99071" y="780315"/>
                </a:lnTo>
                <a:lnTo>
                  <a:pt x="127225" y="814043"/>
                </a:lnTo>
                <a:lnTo>
                  <a:pt x="158268" y="845086"/>
                </a:lnTo>
                <a:lnTo>
                  <a:pt x="191996" y="873240"/>
                </a:lnTo>
                <a:lnTo>
                  <a:pt x="228206" y="898301"/>
                </a:lnTo>
                <a:lnTo>
                  <a:pt x="266692" y="920066"/>
                </a:lnTo>
                <a:lnTo>
                  <a:pt x="307253" y="938331"/>
                </a:lnTo>
                <a:lnTo>
                  <a:pt x="349683" y="952892"/>
                </a:lnTo>
                <a:lnTo>
                  <a:pt x="393780" y="963545"/>
                </a:lnTo>
                <a:lnTo>
                  <a:pt x="439338" y="970086"/>
                </a:lnTo>
                <a:lnTo>
                  <a:pt x="486156" y="972312"/>
                </a:lnTo>
                <a:lnTo>
                  <a:pt x="532973" y="970086"/>
                </a:lnTo>
                <a:lnTo>
                  <a:pt x="578531" y="963545"/>
                </a:lnTo>
                <a:lnTo>
                  <a:pt x="622628" y="952892"/>
                </a:lnTo>
                <a:lnTo>
                  <a:pt x="665058" y="938331"/>
                </a:lnTo>
                <a:lnTo>
                  <a:pt x="705619" y="920066"/>
                </a:lnTo>
                <a:lnTo>
                  <a:pt x="744105" y="898301"/>
                </a:lnTo>
                <a:lnTo>
                  <a:pt x="780315" y="873240"/>
                </a:lnTo>
                <a:lnTo>
                  <a:pt x="814043" y="845086"/>
                </a:lnTo>
                <a:lnTo>
                  <a:pt x="845086" y="814043"/>
                </a:lnTo>
                <a:lnTo>
                  <a:pt x="873240" y="780315"/>
                </a:lnTo>
                <a:lnTo>
                  <a:pt x="898301" y="744105"/>
                </a:lnTo>
                <a:lnTo>
                  <a:pt x="920066" y="705619"/>
                </a:lnTo>
                <a:lnTo>
                  <a:pt x="938331" y="665058"/>
                </a:lnTo>
                <a:lnTo>
                  <a:pt x="952892" y="622628"/>
                </a:lnTo>
                <a:lnTo>
                  <a:pt x="963545" y="578531"/>
                </a:lnTo>
                <a:lnTo>
                  <a:pt x="970086" y="532973"/>
                </a:lnTo>
                <a:lnTo>
                  <a:pt x="972312" y="486155"/>
                </a:lnTo>
                <a:lnTo>
                  <a:pt x="970086" y="439338"/>
                </a:lnTo>
                <a:lnTo>
                  <a:pt x="963545" y="393780"/>
                </a:lnTo>
                <a:lnTo>
                  <a:pt x="952892" y="349683"/>
                </a:lnTo>
                <a:lnTo>
                  <a:pt x="938331" y="307253"/>
                </a:lnTo>
                <a:lnTo>
                  <a:pt x="920066" y="266692"/>
                </a:lnTo>
                <a:lnTo>
                  <a:pt x="898301" y="228206"/>
                </a:lnTo>
                <a:lnTo>
                  <a:pt x="873240" y="191996"/>
                </a:lnTo>
                <a:lnTo>
                  <a:pt x="845086" y="158268"/>
                </a:lnTo>
                <a:lnTo>
                  <a:pt x="814043" y="127225"/>
                </a:lnTo>
                <a:lnTo>
                  <a:pt x="780315" y="99071"/>
                </a:lnTo>
                <a:lnTo>
                  <a:pt x="744105" y="74010"/>
                </a:lnTo>
                <a:lnTo>
                  <a:pt x="705619" y="52245"/>
                </a:lnTo>
                <a:lnTo>
                  <a:pt x="665058" y="33980"/>
                </a:lnTo>
                <a:lnTo>
                  <a:pt x="622628" y="19419"/>
                </a:lnTo>
                <a:lnTo>
                  <a:pt x="578531" y="8766"/>
                </a:lnTo>
                <a:lnTo>
                  <a:pt x="532973" y="2225"/>
                </a:lnTo>
                <a:lnTo>
                  <a:pt x="486156" y="0"/>
                </a:lnTo>
                <a:close/>
              </a:path>
            </a:pathLst>
          </a:custGeom>
          <a:solidFill>
            <a:srgbClr val="9EDFF8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1" name="object 4"/>
          <p:cNvSpPr/>
          <p:nvPr/>
        </p:nvSpPr>
        <p:spPr>
          <a:xfrm>
            <a:off x="6437989" y="1769414"/>
            <a:ext cx="321840" cy="44433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pt-BR" sz="1400" b="0" strike="noStrike" spc="-7" dirty="0" smtClean="0">
                <a:solidFill>
                  <a:srgbClr val="7E7E7E"/>
                </a:solidFill>
                <a:latin typeface="Arial MT"/>
                <a:ea typeface="DejaVu Sans"/>
              </a:rPr>
              <a:t>85</a:t>
            </a:r>
            <a:endParaRPr lang="pt-BR" sz="1400" b="0" strike="noStrike" spc="-1" dirty="0">
              <a:solidFill>
                <a:srgbClr val="000000"/>
              </a:solidFill>
              <a:latin typeface="Arial"/>
            </a:endParaRPr>
          </a:p>
          <a:p>
            <a:pPr marL="47520">
              <a:lnSpc>
                <a:spcPct val="100000"/>
              </a:lnSpc>
            </a:pPr>
            <a:r>
              <a:rPr lang="pt-BR" sz="1400" b="0" strike="noStrike" spc="-7" dirty="0">
                <a:solidFill>
                  <a:srgbClr val="7E7E7E"/>
                </a:solidFill>
                <a:latin typeface="Arial MT"/>
                <a:ea typeface="DejaVu Sans"/>
              </a:rPr>
              <a:t>Mil</a:t>
            </a:r>
            <a:endParaRPr lang="pt-BR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object 5"/>
          <p:cNvSpPr/>
          <p:nvPr/>
        </p:nvSpPr>
        <p:spPr>
          <a:xfrm>
            <a:off x="6759829" y="830174"/>
            <a:ext cx="1618560" cy="1616400"/>
          </a:xfrm>
          <a:custGeom>
            <a:avLst/>
            <a:gdLst>
              <a:gd name="textAreaLeft" fmla="*/ 0 w 1618560"/>
              <a:gd name="textAreaRight" fmla="*/ 1619280 w 1618560"/>
              <a:gd name="textAreaTop" fmla="*/ 0 h 1616400"/>
              <a:gd name="textAreaBottom" fmla="*/ 1617120 h 1616400"/>
            </a:gdLst>
            <a:ahLst/>
            <a:cxnLst/>
            <a:rect l="textAreaLeft" t="textAreaTop" r="textAreaRight" b="textAreaBottom"/>
            <a:pathLst>
              <a:path w="1080770" h="1079500">
                <a:moveTo>
                  <a:pt x="540257" y="0"/>
                </a:moveTo>
                <a:lnTo>
                  <a:pt x="491091" y="2204"/>
                </a:lnTo>
                <a:lnTo>
                  <a:pt x="443159" y="8692"/>
                </a:lnTo>
                <a:lnTo>
                  <a:pt x="396654" y="19272"/>
                </a:lnTo>
                <a:lnTo>
                  <a:pt x="351765" y="33753"/>
                </a:lnTo>
                <a:lnTo>
                  <a:pt x="308685" y="51946"/>
                </a:lnTo>
                <a:lnTo>
                  <a:pt x="267603" y="73660"/>
                </a:lnTo>
                <a:lnTo>
                  <a:pt x="228710" y="98703"/>
                </a:lnTo>
                <a:lnTo>
                  <a:pt x="192198" y="126887"/>
                </a:lnTo>
                <a:lnTo>
                  <a:pt x="158257" y="158019"/>
                </a:lnTo>
                <a:lnTo>
                  <a:pt x="127079" y="191911"/>
                </a:lnTo>
                <a:lnTo>
                  <a:pt x="98854" y="228370"/>
                </a:lnTo>
                <a:lnTo>
                  <a:pt x="73772" y="267208"/>
                </a:lnTo>
                <a:lnTo>
                  <a:pt x="52026" y="308232"/>
                </a:lnTo>
                <a:lnTo>
                  <a:pt x="33806" y="351253"/>
                </a:lnTo>
                <a:lnTo>
                  <a:pt x="19302" y="396081"/>
                </a:lnTo>
                <a:lnTo>
                  <a:pt x="8706" y="442524"/>
                </a:lnTo>
                <a:lnTo>
                  <a:pt x="2208" y="490392"/>
                </a:lnTo>
                <a:lnTo>
                  <a:pt x="0" y="539496"/>
                </a:lnTo>
                <a:lnTo>
                  <a:pt x="2208" y="588599"/>
                </a:lnTo>
                <a:lnTo>
                  <a:pt x="8706" y="636467"/>
                </a:lnTo>
                <a:lnTo>
                  <a:pt x="19302" y="682910"/>
                </a:lnTo>
                <a:lnTo>
                  <a:pt x="33806" y="727738"/>
                </a:lnTo>
                <a:lnTo>
                  <a:pt x="52026" y="770759"/>
                </a:lnTo>
                <a:lnTo>
                  <a:pt x="73772" y="811784"/>
                </a:lnTo>
                <a:lnTo>
                  <a:pt x="98854" y="850621"/>
                </a:lnTo>
                <a:lnTo>
                  <a:pt x="127079" y="887080"/>
                </a:lnTo>
                <a:lnTo>
                  <a:pt x="158257" y="920972"/>
                </a:lnTo>
                <a:lnTo>
                  <a:pt x="192198" y="952104"/>
                </a:lnTo>
                <a:lnTo>
                  <a:pt x="228710" y="980288"/>
                </a:lnTo>
                <a:lnTo>
                  <a:pt x="267603" y="1005332"/>
                </a:lnTo>
                <a:lnTo>
                  <a:pt x="308685" y="1027045"/>
                </a:lnTo>
                <a:lnTo>
                  <a:pt x="351765" y="1045238"/>
                </a:lnTo>
                <a:lnTo>
                  <a:pt x="396654" y="1059719"/>
                </a:lnTo>
                <a:lnTo>
                  <a:pt x="443159" y="1070299"/>
                </a:lnTo>
                <a:lnTo>
                  <a:pt x="491091" y="1076787"/>
                </a:lnTo>
                <a:lnTo>
                  <a:pt x="540257" y="1078992"/>
                </a:lnTo>
                <a:lnTo>
                  <a:pt x="589424" y="1076787"/>
                </a:lnTo>
                <a:lnTo>
                  <a:pt x="637356" y="1070299"/>
                </a:lnTo>
                <a:lnTo>
                  <a:pt x="683861" y="1059719"/>
                </a:lnTo>
                <a:lnTo>
                  <a:pt x="728750" y="1045238"/>
                </a:lnTo>
                <a:lnTo>
                  <a:pt x="771830" y="1027045"/>
                </a:lnTo>
                <a:lnTo>
                  <a:pt x="812912" y="1005331"/>
                </a:lnTo>
                <a:lnTo>
                  <a:pt x="851805" y="980288"/>
                </a:lnTo>
                <a:lnTo>
                  <a:pt x="888317" y="952104"/>
                </a:lnTo>
                <a:lnTo>
                  <a:pt x="922258" y="920972"/>
                </a:lnTo>
                <a:lnTo>
                  <a:pt x="953436" y="887080"/>
                </a:lnTo>
                <a:lnTo>
                  <a:pt x="981661" y="850621"/>
                </a:lnTo>
                <a:lnTo>
                  <a:pt x="1006743" y="811783"/>
                </a:lnTo>
                <a:lnTo>
                  <a:pt x="1028489" y="770759"/>
                </a:lnTo>
                <a:lnTo>
                  <a:pt x="1046709" y="727738"/>
                </a:lnTo>
                <a:lnTo>
                  <a:pt x="1061213" y="682910"/>
                </a:lnTo>
                <a:lnTo>
                  <a:pt x="1071809" y="636467"/>
                </a:lnTo>
                <a:lnTo>
                  <a:pt x="1078307" y="588599"/>
                </a:lnTo>
                <a:lnTo>
                  <a:pt x="1080515" y="539496"/>
                </a:lnTo>
                <a:lnTo>
                  <a:pt x="1078307" y="490392"/>
                </a:lnTo>
                <a:lnTo>
                  <a:pt x="1071809" y="442524"/>
                </a:lnTo>
                <a:lnTo>
                  <a:pt x="1061213" y="396081"/>
                </a:lnTo>
                <a:lnTo>
                  <a:pt x="1046709" y="351253"/>
                </a:lnTo>
                <a:lnTo>
                  <a:pt x="1028489" y="308232"/>
                </a:lnTo>
                <a:lnTo>
                  <a:pt x="1006743" y="267208"/>
                </a:lnTo>
                <a:lnTo>
                  <a:pt x="981661" y="228370"/>
                </a:lnTo>
                <a:lnTo>
                  <a:pt x="953436" y="191911"/>
                </a:lnTo>
                <a:lnTo>
                  <a:pt x="922258" y="158019"/>
                </a:lnTo>
                <a:lnTo>
                  <a:pt x="888317" y="126887"/>
                </a:lnTo>
                <a:lnTo>
                  <a:pt x="851805" y="98703"/>
                </a:lnTo>
                <a:lnTo>
                  <a:pt x="812912" y="73660"/>
                </a:lnTo>
                <a:lnTo>
                  <a:pt x="771830" y="51946"/>
                </a:lnTo>
                <a:lnTo>
                  <a:pt x="728750" y="33753"/>
                </a:lnTo>
                <a:lnTo>
                  <a:pt x="683861" y="19272"/>
                </a:lnTo>
                <a:lnTo>
                  <a:pt x="637356" y="8692"/>
                </a:lnTo>
                <a:lnTo>
                  <a:pt x="589424" y="2204"/>
                </a:lnTo>
                <a:lnTo>
                  <a:pt x="540257" y="0"/>
                </a:lnTo>
                <a:close/>
              </a:path>
            </a:pathLst>
          </a:custGeom>
          <a:solidFill>
            <a:srgbClr val="12B1EB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3" name="object 6"/>
          <p:cNvSpPr/>
          <p:nvPr/>
        </p:nvSpPr>
        <p:spPr>
          <a:xfrm>
            <a:off x="7329709" y="1188734"/>
            <a:ext cx="664200" cy="7510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24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6"/>
              </a:spcBef>
            </a:pPr>
            <a:r>
              <a:rPr lang="pt-BR" sz="2400" b="0" strike="noStrike" spc="-1" dirty="0" smtClean="0">
                <a:solidFill>
                  <a:srgbClr val="000000"/>
                </a:solidFill>
                <a:latin typeface="Arial"/>
              </a:rPr>
              <a:t>738</a:t>
            </a:r>
            <a:endParaRPr lang="pt-BR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50760">
              <a:lnSpc>
                <a:spcPct val="100000"/>
              </a:lnSpc>
            </a:pPr>
            <a:r>
              <a:rPr lang="pt-BR" sz="2400" b="0" strike="noStrike" spc="-7" dirty="0">
                <a:solidFill>
                  <a:srgbClr val="FFFFFF"/>
                </a:solidFill>
                <a:latin typeface="Arial MT"/>
                <a:ea typeface="DejaVu Sans"/>
              </a:rPr>
              <a:t>Mil</a:t>
            </a:r>
            <a:endParaRPr lang="pt-BR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object 9"/>
          <p:cNvSpPr/>
          <p:nvPr/>
        </p:nvSpPr>
        <p:spPr>
          <a:xfrm>
            <a:off x="6274549" y="2407334"/>
            <a:ext cx="2440080" cy="102960"/>
          </a:xfrm>
          <a:custGeom>
            <a:avLst/>
            <a:gdLst>
              <a:gd name="textAreaLeft" fmla="*/ 0 w 2440080"/>
              <a:gd name="textAreaRight" fmla="*/ 2440800 w 2440080"/>
              <a:gd name="textAreaTop" fmla="*/ 0 h 102960"/>
              <a:gd name="textAreaBottom" fmla="*/ 103680 h 102960"/>
            </a:gdLst>
            <a:ahLst/>
            <a:cxnLst/>
            <a:rect l="textAreaLeft" t="textAreaTop" r="textAreaRight" b="textAreaBottom"/>
            <a:pathLst>
              <a:path w="2440940" h="103504">
                <a:moveTo>
                  <a:pt x="2415322" y="51689"/>
                </a:moveTo>
                <a:lnTo>
                  <a:pt x="2345436" y="92456"/>
                </a:lnTo>
                <a:lnTo>
                  <a:pt x="2344420" y="96266"/>
                </a:lnTo>
                <a:lnTo>
                  <a:pt x="2347976" y="102362"/>
                </a:lnTo>
                <a:lnTo>
                  <a:pt x="2351913" y="103378"/>
                </a:lnTo>
                <a:lnTo>
                  <a:pt x="2429668" y="58039"/>
                </a:lnTo>
                <a:lnTo>
                  <a:pt x="2427986" y="58039"/>
                </a:lnTo>
                <a:lnTo>
                  <a:pt x="2427986" y="57150"/>
                </a:lnTo>
                <a:lnTo>
                  <a:pt x="2424683" y="57150"/>
                </a:lnTo>
                <a:lnTo>
                  <a:pt x="2415322" y="51689"/>
                </a:lnTo>
                <a:close/>
              </a:path>
              <a:path w="2440940" h="103504">
                <a:moveTo>
                  <a:pt x="2404436" y="45339"/>
                </a:moveTo>
                <a:lnTo>
                  <a:pt x="0" y="45339"/>
                </a:lnTo>
                <a:lnTo>
                  <a:pt x="0" y="58039"/>
                </a:lnTo>
                <a:lnTo>
                  <a:pt x="2404436" y="58039"/>
                </a:lnTo>
                <a:lnTo>
                  <a:pt x="2415322" y="51689"/>
                </a:lnTo>
                <a:lnTo>
                  <a:pt x="2404436" y="45339"/>
                </a:lnTo>
                <a:close/>
              </a:path>
              <a:path w="2440940" h="103504">
                <a:moveTo>
                  <a:pt x="2429668" y="45339"/>
                </a:moveTo>
                <a:lnTo>
                  <a:pt x="2427986" y="45339"/>
                </a:lnTo>
                <a:lnTo>
                  <a:pt x="2427986" y="58039"/>
                </a:lnTo>
                <a:lnTo>
                  <a:pt x="2429668" y="58039"/>
                </a:lnTo>
                <a:lnTo>
                  <a:pt x="2440558" y="51689"/>
                </a:lnTo>
                <a:lnTo>
                  <a:pt x="2429668" y="45339"/>
                </a:lnTo>
                <a:close/>
              </a:path>
              <a:path w="2440940" h="103504">
                <a:moveTo>
                  <a:pt x="2424683" y="46228"/>
                </a:moveTo>
                <a:lnTo>
                  <a:pt x="2415322" y="51689"/>
                </a:lnTo>
                <a:lnTo>
                  <a:pt x="2424683" y="57150"/>
                </a:lnTo>
                <a:lnTo>
                  <a:pt x="2424683" y="46228"/>
                </a:lnTo>
                <a:close/>
              </a:path>
              <a:path w="2440940" h="103504">
                <a:moveTo>
                  <a:pt x="2427986" y="46228"/>
                </a:moveTo>
                <a:lnTo>
                  <a:pt x="2424683" y="46228"/>
                </a:lnTo>
                <a:lnTo>
                  <a:pt x="2424683" y="57150"/>
                </a:lnTo>
                <a:lnTo>
                  <a:pt x="2427986" y="57150"/>
                </a:lnTo>
                <a:lnTo>
                  <a:pt x="2427986" y="46228"/>
                </a:lnTo>
                <a:close/>
              </a:path>
              <a:path w="2440940" h="103504">
                <a:moveTo>
                  <a:pt x="2351913" y="0"/>
                </a:moveTo>
                <a:lnTo>
                  <a:pt x="2347976" y="1016"/>
                </a:lnTo>
                <a:lnTo>
                  <a:pt x="2344420" y="7112"/>
                </a:lnTo>
                <a:lnTo>
                  <a:pt x="2345436" y="10922"/>
                </a:lnTo>
                <a:lnTo>
                  <a:pt x="2415322" y="51689"/>
                </a:lnTo>
                <a:lnTo>
                  <a:pt x="2424683" y="46228"/>
                </a:lnTo>
                <a:lnTo>
                  <a:pt x="2427986" y="46228"/>
                </a:lnTo>
                <a:lnTo>
                  <a:pt x="2427986" y="45339"/>
                </a:lnTo>
                <a:lnTo>
                  <a:pt x="2429668" y="45339"/>
                </a:lnTo>
                <a:lnTo>
                  <a:pt x="2351913" y="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6347269" y="2477894"/>
            <a:ext cx="589680" cy="17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24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6"/>
              </a:spcBef>
            </a:pPr>
            <a:r>
              <a:rPr lang="pt-BR" sz="1050" b="0" strike="noStrike" spc="-7">
                <a:solidFill>
                  <a:srgbClr val="000000"/>
                </a:solidFill>
                <a:latin typeface="Arial MT"/>
                <a:ea typeface="DejaVu Sans"/>
              </a:rPr>
              <a:t>Aplicação</a:t>
            </a:r>
            <a:endParaRPr lang="pt-BR" sz="10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object 12"/>
          <p:cNvSpPr/>
          <p:nvPr/>
        </p:nvSpPr>
        <p:spPr>
          <a:xfrm>
            <a:off x="7406749" y="2485814"/>
            <a:ext cx="910440" cy="331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24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6"/>
              </a:spcBef>
            </a:pPr>
            <a:r>
              <a:rPr lang="pt-BR" sz="1000" b="0" strike="noStrike" spc="-1">
                <a:solidFill>
                  <a:srgbClr val="000000"/>
                </a:solidFill>
                <a:latin typeface="Arial MT"/>
                <a:ea typeface="DejaVu Sans"/>
              </a:rPr>
              <a:t>ICMS </a:t>
            </a:r>
            <a:r>
              <a:rPr lang="pt-BR" sz="1100" b="0" strike="noStrike" spc="-1">
                <a:solidFill>
                  <a:srgbClr val="000000"/>
                </a:solidFill>
                <a:latin typeface="Arial MT"/>
                <a:ea typeface="DejaVu Sans"/>
              </a:rPr>
              <a:t>Ecológico</a:t>
            </a:r>
            <a:endParaRPr lang="pt-BR" sz="1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object 19"/>
          <p:cNvSpPr/>
          <p:nvPr/>
        </p:nvSpPr>
        <p:spPr>
          <a:xfrm>
            <a:off x="388080" y="1380240"/>
            <a:ext cx="5187240" cy="894960"/>
          </a:xfrm>
          <a:prstGeom prst="rect">
            <a:avLst/>
          </a:prstGeom>
          <a:solidFill>
            <a:srgbClr val="DFF5FC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1400" rIns="0" bIns="0" anchor="t">
            <a:spAutoFit/>
          </a:bodyPr>
          <a:lstStyle/>
          <a:p>
            <a:pPr marL="262800" indent="-172800">
              <a:lnSpc>
                <a:spcPct val="100000"/>
              </a:lnSpc>
              <a:spcBef>
                <a:spcPts val="326"/>
              </a:spcBef>
              <a:buClr>
                <a:srgbClr val="000000"/>
              </a:buClr>
              <a:buFont typeface="Wingdings" charset="2"/>
              <a:buChar char=""/>
              <a:tabLst>
                <a:tab pos="263520" algn="l"/>
              </a:tabLst>
            </a:pPr>
            <a:r>
              <a:rPr lang="pt-BR" sz="1200" b="0" strike="noStrike" spc="-7" dirty="0">
                <a:solidFill>
                  <a:srgbClr val="000000"/>
                </a:solidFill>
                <a:latin typeface="Arial MT"/>
                <a:ea typeface="DejaVu Sans"/>
              </a:rPr>
              <a:t>Origem da Receita dos Fundo Municipal de Serviços Ecossistêmicos:</a:t>
            </a:r>
            <a:endParaRPr lang="pt-BR" sz="12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tabLst>
                <a:tab pos="263520" algn="l"/>
              </a:tabLst>
            </a:pPr>
            <a:endParaRPr lang="pt-BR" sz="1250" b="0" strike="noStrike" spc="-1" dirty="0">
              <a:solidFill>
                <a:srgbClr val="000000"/>
              </a:solidFill>
              <a:latin typeface="Arial"/>
            </a:endParaRPr>
          </a:p>
          <a:p>
            <a:pPr marL="90720">
              <a:lnSpc>
                <a:spcPct val="100000"/>
              </a:lnSpc>
              <a:tabLst>
                <a:tab pos="263520" algn="l"/>
              </a:tabLst>
            </a:pPr>
            <a:r>
              <a:rPr lang="pt-BR" sz="105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-ICMS Ecológico</a:t>
            </a:r>
            <a:endParaRPr lang="pt-BR" sz="1050" b="0" strike="noStrike" spc="-1" dirty="0">
              <a:solidFill>
                <a:srgbClr val="000000"/>
              </a:solidFill>
              <a:latin typeface="Arial"/>
            </a:endParaRPr>
          </a:p>
          <a:p>
            <a:pPr marL="90720">
              <a:lnSpc>
                <a:spcPct val="100000"/>
              </a:lnSpc>
              <a:tabLst>
                <a:tab pos="263520" algn="l"/>
              </a:tabLst>
            </a:pPr>
            <a:endParaRPr lang="pt-BR" sz="1050" b="0" strike="noStrike" spc="-1" dirty="0">
              <a:solidFill>
                <a:srgbClr val="000000"/>
              </a:solidFill>
              <a:latin typeface="Arial"/>
            </a:endParaRPr>
          </a:p>
          <a:p>
            <a:pPr marL="90720">
              <a:lnSpc>
                <a:spcPct val="100000"/>
              </a:lnSpc>
              <a:tabLst>
                <a:tab pos="263520" algn="l"/>
              </a:tabLst>
            </a:pPr>
            <a:r>
              <a:rPr lang="pt-BR" sz="105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-Rendimento de Aplicação</a:t>
            </a:r>
            <a:endParaRPr lang="pt-BR" sz="105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8093" y="2856614"/>
            <a:ext cx="6706536" cy="341042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object 2"/>
          <p:cNvSpPr/>
          <p:nvPr/>
        </p:nvSpPr>
        <p:spPr>
          <a:xfrm>
            <a:off x="108360" y="189000"/>
            <a:ext cx="3382560" cy="997560"/>
          </a:xfrm>
          <a:custGeom>
            <a:avLst/>
            <a:gdLst>
              <a:gd name="textAreaLeft" fmla="*/ 0 w 3382560"/>
              <a:gd name="textAreaRight" fmla="*/ 3383280 w 3382560"/>
              <a:gd name="textAreaTop" fmla="*/ 0 h 997560"/>
              <a:gd name="textAreaBottom" fmla="*/ 998280 h 997560"/>
            </a:gdLst>
            <a:ahLst/>
            <a:cxnLst/>
            <a:rect l="textAreaLeft" t="textAreaTop" r="textAreaRight" b="textAreaBottom"/>
            <a:pathLst>
              <a:path w="3383279" h="998219">
                <a:moveTo>
                  <a:pt x="2819400" y="0"/>
                </a:moveTo>
                <a:lnTo>
                  <a:pt x="563880" y="0"/>
                </a:lnTo>
                <a:lnTo>
                  <a:pt x="512556" y="2040"/>
                </a:lnTo>
                <a:lnTo>
                  <a:pt x="462523" y="8043"/>
                </a:lnTo>
                <a:lnTo>
                  <a:pt x="413980" y="17832"/>
                </a:lnTo>
                <a:lnTo>
                  <a:pt x="367126" y="31232"/>
                </a:lnTo>
                <a:lnTo>
                  <a:pt x="322160" y="48065"/>
                </a:lnTo>
                <a:lnTo>
                  <a:pt x="279281" y="68156"/>
                </a:lnTo>
                <a:lnTo>
                  <a:pt x="238688" y="91328"/>
                </a:lnTo>
                <a:lnTo>
                  <a:pt x="200581" y="117404"/>
                </a:lnTo>
                <a:lnTo>
                  <a:pt x="165158" y="146208"/>
                </a:lnTo>
                <a:lnTo>
                  <a:pt x="132619" y="177564"/>
                </a:lnTo>
                <a:lnTo>
                  <a:pt x="103162" y="211296"/>
                </a:lnTo>
                <a:lnTo>
                  <a:pt x="76987" y="247226"/>
                </a:lnTo>
                <a:lnTo>
                  <a:pt x="54292" y="285179"/>
                </a:lnTo>
                <a:lnTo>
                  <a:pt x="35278" y="324978"/>
                </a:lnTo>
                <a:lnTo>
                  <a:pt x="20142" y="366447"/>
                </a:lnTo>
                <a:lnTo>
                  <a:pt x="9085" y="409410"/>
                </a:lnTo>
                <a:lnTo>
                  <a:pt x="2304" y="453689"/>
                </a:lnTo>
                <a:lnTo>
                  <a:pt x="0" y="499110"/>
                </a:lnTo>
                <a:lnTo>
                  <a:pt x="2304" y="544530"/>
                </a:lnTo>
                <a:lnTo>
                  <a:pt x="9085" y="588809"/>
                </a:lnTo>
                <a:lnTo>
                  <a:pt x="20142" y="631772"/>
                </a:lnTo>
                <a:lnTo>
                  <a:pt x="35278" y="673241"/>
                </a:lnTo>
                <a:lnTo>
                  <a:pt x="54292" y="713040"/>
                </a:lnTo>
                <a:lnTo>
                  <a:pt x="76987" y="750993"/>
                </a:lnTo>
                <a:lnTo>
                  <a:pt x="103162" y="786923"/>
                </a:lnTo>
                <a:lnTo>
                  <a:pt x="132619" y="820655"/>
                </a:lnTo>
                <a:lnTo>
                  <a:pt x="165158" y="852011"/>
                </a:lnTo>
                <a:lnTo>
                  <a:pt x="200581" y="880815"/>
                </a:lnTo>
                <a:lnTo>
                  <a:pt x="238688" y="906891"/>
                </a:lnTo>
                <a:lnTo>
                  <a:pt x="279281" y="930063"/>
                </a:lnTo>
                <a:lnTo>
                  <a:pt x="322160" y="950154"/>
                </a:lnTo>
                <a:lnTo>
                  <a:pt x="367126" y="966987"/>
                </a:lnTo>
                <a:lnTo>
                  <a:pt x="413980" y="980387"/>
                </a:lnTo>
                <a:lnTo>
                  <a:pt x="462523" y="990176"/>
                </a:lnTo>
                <a:lnTo>
                  <a:pt x="512556" y="996179"/>
                </a:lnTo>
                <a:lnTo>
                  <a:pt x="563880" y="998220"/>
                </a:lnTo>
                <a:lnTo>
                  <a:pt x="2819400" y="998220"/>
                </a:lnTo>
                <a:lnTo>
                  <a:pt x="3383280" y="499110"/>
                </a:lnTo>
                <a:lnTo>
                  <a:pt x="2819400" y="0"/>
                </a:lnTo>
                <a:close/>
              </a:path>
            </a:pathLst>
          </a:custGeom>
          <a:solidFill>
            <a:srgbClr val="12B1EB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74" name="object 3"/>
          <p:cNvSpPr/>
          <p:nvPr/>
        </p:nvSpPr>
        <p:spPr>
          <a:xfrm>
            <a:off x="794160" y="392760"/>
            <a:ext cx="2010240" cy="561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pt-BR" sz="3600" b="0" strike="noStrike" spc="-1">
                <a:solidFill>
                  <a:srgbClr val="FFFFFF"/>
                </a:solidFill>
                <a:latin typeface="Arial MT"/>
                <a:ea typeface="DejaVu Sans"/>
              </a:rPr>
              <a:t>FMSE</a:t>
            </a:r>
            <a:endParaRPr lang="pt-BR" sz="3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5" name="object 5"/>
          <p:cNvSpPr/>
          <p:nvPr/>
        </p:nvSpPr>
        <p:spPr>
          <a:xfrm>
            <a:off x="108360" y="440280"/>
            <a:ext cx="494640" cy="494640"/>
          </a:xfrm>
          <a:custGeom>
            <a:avLst/>
            <a:gdLst>
              <a:gd name="textAreaLeft" fmla="*/ 0 w 494640"/>
              <a:gd name="textAreaRight" fmla="*/ 495360 w 494640"/>
              <a:gd name="textAreaTop" fmla="*/ 0 h 494640"/>
              <a:gd name="textAreaBottom" fmla="*/ 495360 h 494640"/>
            </a:gdLst>
            <a:ahLst/>
            <a:cxnLst/>
            <a:rect l="textAreaLeft" t="textAreaTop" r="textAreaRight" b="textAreaBottom"/>
            <a:pathLst>
              <a:path w="495300" h="495300">
                <a:moveTo>
                  <a:pt x="247650" y="0"/>
                </a:moveTo>
                <a:lnTo>
                  <a:pt x="197738" y="5031"/>
                </a:lnTo>
                <a:lnTo>
                  <a:pt x="151251" y="19460"/>
                </a:lnTo>
                <a:lnTo>
                  <a:pt x="109184" y="42293"/>
                </a:lnTo>
                <a:lnTo>
                  <a:pt x="72532" y="72532"/>
                </a:lnTo>
                <a:lnTo>
                  <a:pt x="42293" y="109184"/>
                </a:lnTo>
                <a:lnTo>
                  <a:pt x="19460" y="151251"/>
                </a:lnTo>
                <a:lnTo>
                  <a:pt x="5031" y="197738"/>
                </a:lnTo>
                <a:lnTo>
                  <a:pt x="0" y="247650"/>
                </a:lnTo>
                <a:lnTo>
                  <a:pt x="5031" y="297561"/>
                </a:lnTo>
                <a:lnTo>
                  <a:pt x="19460" y="344048"/>
                </a:lnTo>
                <a:lnTo>
                  <a:pt x="42293" y="386115"/>
                </a:lnTo>
                <a:lnTo>
                  <a:pt x="72532" y="422767"/>
                </a:lnTo>
                <a:lnTo>
                  <a:pt x="109184" y="453006"/>
                </a:lnTo>
                <a:lnTo>
                  <a:pt x="151251" y="475839"/>
                </a:lnTo>
                <a:lnTo>
                  <a:pt x="197738" y="490268"/>
                </a:lnTo>
                <a:lnTo>
                  <a:pt x="247650" y="495300"/>
                </a:lnTo>
                <a:lnTo>
                  <a:pt x="297561" y="490268"/>
                </a:lnTo>
                <a:lnTo>
                  <a:pt x="344048" y="475839"/>
                </a:lnTo>
                <a:lnTo>
                  <a:pt x="386115" y="453006"/>
                </a:lnTo>
                <a:lnTo>
                  <a:pt x="422767" y="422767"/>
                </a:lnTo>
                <a:lnTo>
                  <a:pt x="453006" y="386115"/>
                </a:lnTo>
                <a:lnTo>
                  <a:pt x="475839" y="344048"/>
                </a:lnTo>
                <a:lnTo>
                  <a:pt x="490268" y="297561"/>
                </a:lnTo>
                <a:lnTo>
                  <a:pt x="495300" y="247650"/>
                </a:lnTo>
                <a:lnTo>
                  <a:pt x="490268" y="197738"/>
                </a:lnTo>
                <a:lnTo>
                  <a:pt x="475839" y="151251"/>
                </a:lnTo>
                <a:lnTo>
                  <a:pt x="453006" y="109184"/>
                </a:lnTo>
                <a:lnTo>
                  <a:pt x="422767" y="72532"/>
                </a:lnTo>
                <a:lnTo>
                  <a:pt x="386115" y="42293"/>
                </a:lnTo>
                <a:lnTo>
                  <a:pt x="344048" y="19460"/>
                </a:lnTo>
                <a:lnTo>
                  <a:pt x="297561" y="5031"/>
                </a:lnTo>
                <a:lnTo>
                  <a:pt x="247650" y="0"/>
                </a:lnTo>
                <a:close/>
              </a:path>
            </a:pathLst>
          </a:custGeom>
          <a:solidFill>
            <a:srgbClr val="BEEBF9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76" name="object 6"/>
          <p:cNvSpPr/>
          <p:nvPr/>
        </p:nvSpPr>
        <p:spPr>
          <a:xfrm>
            <a:off x="230400" y="419040"/>
            <a:ext cx="251280" cy="500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pt-BR" sz="3200" b="0" strike="noStrike" spc="-1">
                <a:solidFill>
                  <a:srgbClr val="000000"/>
                </a:solidFill>
                <a:latin typeface="Arial MT"/>
                <a:ea typeface="DejaVu Sans"/>
              </a:rPr>
              <a:t>2</a:t>
            </a: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PlaceHolder 1"/>
          <p:cNvSpPr>
            <a:spLocks noGrp="1"/>
          </p:cNvSpPr>
          <p:nvPr>
            <p:ph type="ftr" idx="14"/>
          </p:nvPr>
        </p:nvSpPr>
        <p:spPr>
          <a:xfrm>
            <a:off x="1050480" y="6472080"/>
            <a:ext cx="3712680" cy="3978720"/>
          </a:xfrm>
          <a:prstGeom prst="rect">
            <a:avLst/>
          </a:prstGeom>
          <a:noFill/>
          <a:ln w="0">
            <a:noFill/>
          </a:ln>
        </p:spPr>
        <p:txBody>
          <a:bodyPr lIns="0" tIns="1440" rIns="0" bIns="0" anchor="t">
            <a:noAutofit/>
          </a:bodyPr>
          <a:lstStyle>
            <a:lvl1pPr marL="12600" indent="0">
              <a:lnSpc>
                <a:spcPct val="100000"/>
              </a:lnSpc>
              <a:spcBef>
                <a:spcPts val="11"/>
              </a:spcBef>
              <a:buNone/>
              <a:tabLst>
                <a:tab pos="0" algn="l"/>
              </a:tabLst>
              <a:defRPr lang="pt-BR" sz="1400" b="0" strike="noStrike" spc="-171">
                <a:solidFill>
                  <a:srgbClr val="073B64"/>
                </a:solidFill>
                <a:latin typeface="Arial MT"/>
              </a:defRPr>
            </a:lvl1pPr>
          </a:lstStyle>
          <a:p>
            <a:pPr marL="12600" indent="0">
              <a:lnSpc>
                <a:spcPct val="100000"/>
              </a:lnSpc>
              <a:spcBef>
                <a:spcPts val="11"/>
              </a:spcBef>
              <a:buNone/>
              <a:tabLst>
                <a:tab pos="0" algn="l"/>
              </a:tabLst>
            </a:pP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SECRETARIA</a:t>
            </a:r>
            <a:r>
              <a:rPr lang="pt-BR" sz="1400" b="0" strike="noStrike" spc="-177">
                <a:solidFill>
                  <a:srgbClr val="073B64"/>
                </a:solidFill>
                <a:latin typeface="Arial MT"/>
              </a:rPr>
              <a:t> DE</a:t>
            </a:r>
            <a:r>
              <a:rPr lang="pt-BR" sz="1400" b="0" strike="noStrike" spc="-66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URBANISMO</a:t>
            </a:r>
            <a:r>
              <a:rPr lang="pt-BR" sz="1400" b="0" strike="noStrike" spc="-97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E</a:t>
            </a:r>
            <a:r>
              <a:rPr lang="pt-BR" sz="1400" b="0" strike="noStrike" spc="-75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65">
                <a:solidFill>
                  <a:srgbClr val="073B64"/>
                </a:solidFill>
                <a:latin typeface="Arial MT"/>
              </a:rPr>
              <a:t>SUSTENTABILIDADE</a:t>
            </a:r>
            <a:endParaRPr lang="pt-B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4973" y="521379"/>
            <a:ext cx="4648849" cy="2772162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302" y="3348119"/>
            <a:ext cx="8298504" cy="29163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object 2"/>
          <p:cNvGrpSpPr/>
          <p:nvPr/>
        </p:nvGrpSpPr>
        <p:grpSpPr>
          <a:xfrm>
            <a:off x="0" y="2174760"/>
            <a:ext cx="9143640" cy="4682520"/>
            <a:chOff x="0" y="2174760"/>
            <a:chExt cx="9143640" cy="4682520"/>
          </a:xfrm>
        </p:grpSpPr>
        <p:sp>
          <p:nvSpPr>
            <p:cNvPr id="93" name="object 3"/>
            <p:cNvSpPr/>
            <p:nvPr/>
          </p:nvSpPr>
          <p:spPr>
            <a:xfrm>
              <a:off x="5606640" y="6309360"/>
              <a:ext cx="3537000" cy="547920"/>
            </a:xfrm>
            <a:custGeom>
              <a:avLst/>
              <a:gdLst>
                <a:gd name="textAreaLeft" fmla="*/ 0 w 3537000"/>
                <a:gd name="textAreaRight" fmla="*/ 3537720 w 3537000"/>
                <a:gd name="textAreaTop" fmla="*/ 0 h 547920"/>
                <a:gd name="textAreaBottom" fmla="*/ 548640 h 547920"/>
              </a:gdLst>
              <a:ahLst/>
              <a:cxnLst/>
              <a:rect l="textAreaLeft" t="textAreaTop" r="textAreaRight" b="textAreaBottom"/>
              <a:pathLst>
                <a:path w="3537584" h="548640">
                  <a:moveTo>
                    <a:pt x="3537204" y="0"/>
                  </a:moveTo>
                  <a:lnTo>
                    <a:pt x="1512951" y="0"/>
                  </a:lnTo>
                  <a:lnTo>
                    <a:pt x="0" y="548639"/>
                  </a:lnTo>
                  <a:lnTo>
                    <a:pt x="3534790" y="548639"/>
                  </a:lnTo>
                  <a:lnTo>
                    <a:pt x="3537204" y="0"/>
                  </a:lnTo>
                  <a:close/>
                </a:path>
              </a:pathLst>
            </a:custGeom>
            <a:solidFill>
              <a:srgbClr val="073B6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pt-BR" sz="1800" b="0" strike="noStrike" spc="-1">
                <a:solidFill>
                  <a:srgbClr val="000000"/>
                </a:solidFill>
                <a:latin typeface="Calibri"/>
                <a:ea typeface="DejaVu Sans"/>
              </a:endParaRPr>
            </a:p>
          </p:txBody>
        </p:sp>
        <p:sp>
          <p:nvSpPr>
            <p:cNvPr id="94" name="object 4"/>
            <p:cNvSpPr/>
            <p:nvPr/>
          </p:nvSpPr>
          <p:spPr>
            <a:xfrm>
              <a:off x="0" y="6309360"/>
              <a:ext cx="9143280" cy="547920"/>
            </a:xfrm>
            <a:custGeom>
              <a:avLst/>
              <a:gdLst>
                <a:gd name="textAreaLeft" fmla="*/ 0 w 9143280"/>
                <a:gd name="textAreaRight" fmla="*/ 9144000 w 9143280"/>
                <a:gd name="textAreaTop" fmla="*/ 0 h 547920"/>
                <a:gd name="textAreaBottom" fmla="*/ 548640 h 547920"/>
              </a:gdLst>
              <a:ahLst/>
              <a:cxnLst/>
              <a:rect l="textAreaLeft" t="textAreaTop" r="textAreaRight" b="textAreaBottom"/>
              <a:pathLst>
                <a:path w="9144000" h="548640">
                  <a:moveTo>
                    <a:pt x="7102729" y="0"/>
                  </a:moveTo>
                  <a:lnTo>
                    <a:pt x="0" y="279"/>
                  </a:lnTo>
                  <a:lnTo>
                    <a:pt x="0" y="548636"/>
                  </a:lnTo>
                  <a:lnTo>
                    <a:pt x="9143988" y="548636"/>
                  </a:lnTo>
                  <a:lnTo>
                    <a:pt x="7102729" y="0"/>
                  </a:lnTo>
                  <a:close/>
                </a:path>
              </a:pathLst>
            </a:custGeom>
            <a:solidFill>
              <a:srgbClr val="BEEBF9">
                <a:alpha val="80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pt-BR" sz="1800" b="0" strike="noStrike" spc="-1">
                <a:solidFill>
                  <a:srgbClr val="000000"/>
                </a:solidFill>
                <a:latin typeface="Calibri"/>
                <a:ea typeface="DejaVu Sans"/>
              </a:endParaRPr>
            </a:p>
          </p:txBody>
        </p:sp>
        <p:pic>
          <p:nvPicPr>
            <p:cNvPr id="95" name="object 5"/>
            <p:cNvPicPr/>
            <p:nvPr/>
          </p:nvPicPr>
          <p:blipFill>
            <a:blip r:embed="rId2"/>
            <a:stretch/>
          </p:blipFill>
          <p:spPr>
            <a:xfrm>
              <a:off x="251280" y="6365880"/>
              <a:ext cx="593640" cy="43380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96" name="object 6"/>
            <p:cNvPicPr/>
            <p:nvPr/>
          </p:nvPicPr>
          <p:blipFill>
            <a:blip r:embed="rId3"/>
            <a:stretch/>
          </p:blipFill>
          <p:spPr>
            <a:xfrm>
              <a:off x="0" y="2174760"/>
              <a:ext cx="9143280" cy="413388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97" name="object 7"/>
            <p:cNvSpPr/>
            <p:nvPr/>
          </p:nvSpPr>
          <p:spPr>
            <a:xfrm>
              <a:off x="0" y="2232720"/>
              <a:ext cx="9143280" cy="4075920"/>
            </a:xfrm>
            <a:custGeom>
              <a:avLst/>
              <a:gdLst>
                <a:gd name="textAreaLeft" fmla="*/ 0 w 9143280"/>
                <a:gd name="textAreaRight" fmla="*/ 9144000 w 9143280"/>
                <a:gd name="textAreaTop" fmla="*/ 0 h 4075920"/>
                <a:gd name="textAreaBottom" fmla="*/ 4076640 h 4075920"/>
              </a:gdLst>
              <a:ahLst/>
              <a:cxnLst/>
              <a:rect l="textAreaLeft" t="textAreaTop" r="textAreaRight" b="textAreaBottom"/>
              <a:pathLst>
                <a:path w="9144000" h="4076700">
                  <a:moveTo>
                    <a:pt x="9144000" y="0"/>
                  </a:moveTo>
                  <a:lnTo>
                    <a:pt x="0" y="0"/>
                  </a:lnTo>
                  <a:lnTo>
                    <a:pt x="0" y="4076700"/>
                  </a:lnTo>
                  <a:lnTo>
                    <a:pt x="9144000" y="407670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pt-BR" sz="1800" b="0" strike="noStrike" spc="-1">
                <a:solidFill>
                  <a:srgbClr val="000000"/>
                </a:solidFill>
                <a:latin typeface="Calibri"/>
                <a:ea typeface="DejaVu Sans"/>
              </a:endParaRPr>
            </a:p>
          </p:txBody>
        </p:sp>
      </p:grpSp>
      <p:pic>
        <p:nvPicPr>
          <p:cNvPr id="98" name="object 8"/>
          <p:cNvPicPr/>
          <p:nvPr/>
        </p:nvPicPr>
        <p:blipFill>
          <a:blip r:embed="rId4"/>
          <a:stretch/>
        </p:blipFill>
        <p:spPr>
          <a:xfrm>
            <a:off x="3683520" y="405360"/>
            <a:ext cx="1776240" cy="1294560"/>
          </a:xfrm>
          <a:prstGeom prst="rect">
            <a:avLst/>
          </a:prstGeom>
          <a:ln w="0">
            <a:noFill/>
          </a:ln>
        </p:spPr>
      </p:pic>
      <p:sp>
        <p:nvSpPr>
          <p:cNvPr id="99" name="object 9"/>
          <p:cNvSpPr/>
          <p:nvPr/>
        </p:nvSpPr>
        <p:spPr>
          <a:xfrm>
            <a:off x="79131" y="1754626"/>
            <a:ext cx="9143280" cy="4232936"/>
          </a:xfrm>
          <a:custGeom>
            <a:avLst/>
            <a:gdLst>
              <a:gd name="textAreaLeft" fmla="*/ 0 w 9143280"/>
              <a:gd name="textAreaRight" fmla="*/ 9144000 w 9143280"/>
              <a:gd name="textAreaTop" fmla="*/ 0 h 2361600"/>
              <a:gd name="textAreaBottom" fmla="*/ 2362320 h 2361600"/>
            </a:gdLst>
            <a:ahLst/>
            <a:cxnLst/>
            <a:rect l="textAreaLeft" t="textAreaTop" r="textAreaRight" b="textAreaBottom"/>
            <a:pathLst>
              <a:path w="9144000" h="2362200">
                <a:moveTo>
                  <a:pt x="9144000" y="0"/>
                </a:moveTo>
                <a:lnTo>
                  <a:pt x="0" y="0"/>
                </a:lnTo>
                <a:lnTo>
                  <a:pt x="0" y="2362200"/>
                </a:lnTo>
                <a:lnTo>
                  <a:pt x="9144000" y="23622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73B64">
              <a:alpha val="54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00" name="object 10"/>
          <p:cNvSpPr/>
          <p:nvPr/>
        </p:nvSpPr>
        <p:spPr>
          <a:xfrm>
            <a:off x="1626577" y="1959398"/>
            <a:ext cx="5645880" cy="326689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37440" rIns="0" bIns="0" anchor="t">
            <a:spAutoFit/>
          </a:bodyPr>
          <a:lstStyle/>
          <a:p>
            <a:pPr marL="394920" algn="ctr">
              <a:lnSpc>
                <a:spcPts val="3759"/>
              </a:lnSpc>
              <a:spcBef>
                <a:spcPts val="295"/>
              </a:spcBef>
            </a:pPr>
            <a:r>
              <a:rPr lang="pt-BR" sz="3200" b="0" strike="noStrike" spc="-12" dirty="0">
                <a:solidFill>
                  <a:srgbClr val="FFFFFF"/>
                </a:solidFill>
                <a:latin typeface="Calibri Light"/>
                <a:ea typeface="DejaVu Sans"/>
              </a:rPr>
              <a:t>FUNDOS AMBIENTAIS MUNICIPAIS</a:t>
            </a:r>
            <a:endParaRPr lang="pt-BR" sz="3200" b="0" strike="noStrike" spc="-1" dirty="0">
              <a:solidFill>
                <a:srgbClr val="000000"/>
              </a:solidFill>
              <a:latin typeface="Arial"/>
            </a:endParaRPr>
          </a:p>
          <a:p>
            <a:pPr marL="394920" algn="ctr">
              <a:lnSpc>
                <a:spcPct val="100000"/>
              </a:lnSpc>
              <a:spcBef>
                <a:spcPts val="74"/>
              </a:spcBef>
            </a:pPr>
            <a:r>
              <a:rPr lang="pt-BR" sz="3600" b="1" strike="noStrike" spc="-60" dirty="0">
                <a:solidFill>
                  <a:srgbClr val="FFFFFF"/>
                </a:solidFill>
                <a:latin typeface="Arial"/>
                <a:ea typeface="DejaVu Sans"/>
              </a:rPr>
              <a:t>RELATÓRIO </a:t>
            </a:r>
            <a:r>
              <a:rPr lang="pt-BR" sz="3600" b="1" strike="noStrike" spc="-60" dirty="0" smtClean="0">
                <a:solidFill>
                  <a:srgbClr val="FFFFFF"/>
                </a:solidFill>
                <a:latin typeface="Arial"/>
                <a:ea typeface="DejaVu Sans"/>
              </a:rPr>
              <a:t>FINANCEIRO 2023</a:t>
            </a:r>
          </a:p>
          <a:p>
            <a:pPr marL="394920" algn="ctr">
              <a:lnSpc>
                <a:spcPct val="100000"/>
              </a:lnSpc>
              <a:spcBef>
                <a:spcPts val="74"/>
              </a:spcBef>
            </a:pPr>
            <a:endParaRPr lang="pt-BR" sz="3600" b="1" spc="-60" dirty="0">
              <a:solidFill>
                <a:srgbClr val="FFFFFF"/>
              </a:solidFill>
              <a:latin typeface="Arial"/>
              <a:ea typeface="DejaVu Sans"/>
            </a:endParaRPr>
          </a:p>
          <a:p>
            <a:pPr marL="394920" algn="ctr">
              <a:lnSpc>
                <a:spcPct val="100000"/>
              </a:lnSpc>
              <a:spcBef>
                <a:spcPts val="74"/>
              </a:spcBef>
            </a:pPr>
            <a:r>
              <a:rPr lang="pt-BR" sz="3600" b="1" spc="-60" dirty="0" smtClean="0">
                <a:solidFill>
                  <a:srgbClr val="FFFFFF"/>
                </a:solidFill>
                <a:latin typeface="Arial"/>
                <a:ea typeface="DejaVu Sans"/>
              </a:rPr>
              <a:t>DELIBRAÇÕES</a:t>
            </a:r>
            <a:endParaRPr lang="pt-BR" sz="3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1"/>
          <p:cNvSpPr>
            <a:spLocks noGrp="1"/>
          </p:cNvSpPr>
          <p:nvPr>
            <p:ph type="ftr" idx="4294967295"/>
          </p:nvPr>
        </p:nvSpPr>
        <p:spPr>
          <a:xfrm>
            <a:off x="1050480" y="6472080"/>
            <a:ext cx="3712680" cy="3978720"/>
          </a:xfrm>
          <a:prstGeom prst="rect">
            <a:avLst/>
          </a:prstGeom>
          <a:noFill/>
          <a:ln w="0">
            <a:noFill/>
          </a:ln>
        </p:spPr>
        <p:txBody>
          <a:bodyPr lIns="0" tIns="1440" rIns="0" bIns="0" anchor="t">
            <a:noAutofit/>
          </a:bodyPr>
          <a:lstStyle>
            <a:lvl1pPr marL="12600" indent="0">
              <a:lnSpc>
                <a:spcPct val="100000"/>
              </a:lnSpc>
              <a:spcBef>
                <a:spcPts val="11"/>
              </a:spcBef>
              <a:buNone/>
              <a:tabLst>
                <a:tab pos="0" algn="l"/>
              </a:tabLst>
              <a:defRPr lang="pt-BR" sz="1400" b="0" strike="noStrike" spc="-171">
                <a:solidFill>
                  <a:srgbClr val="073B64"/>
                </a:solidFill>
                <a:latin typeface="Arial MT"/>
              </a:defRPr>
            </a:lvl1pPr>
          </a:lstStyle>
          <a:p>
            <a:pPr marL="12600" indent="0">
              <a:lnSpc>
                <a:spcPct val="100000"/>
              </a:lnSpc>
              <a:spcBef>
                <a:spcPts val="11"/>
              </a:spcBef>
              <a:buNone/>
              <a:tabLst>
                <a:tab pos="0" algn="l"/>
              </a:tabLst>
            </a:pP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SECRETARIA</a:t>
            </a:r>
            <a:r>
              <a:rPr lang="pt-BR" sz="1400" b="0" strike="noStrike" spc="-177">
                <a:solidFill>
                  <a:srgbClr val="073B64"/>
                </a:solidFill>
                <a:latin typeface="Arial MT"/>
              </a:rPr>
              <a:t> DE</a:t>
            </a:r>
            <a:r>
              <a:rPr lang="pt-BR" sz="1400" b="0" strike="noStrike" spc="-66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URBANISMO</a:t>
            </a:r>
            <a:r>
              <a:rPr lang="pt-BR" sz="1400" b="0" strike="noStrike" spc="-97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E</a:t>
            </a:r>
            <a:r>
              <a:rPr lang="pt-BR" sz="1400" b="0" strike="noStrike" spc="-75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65">
                <a:solidFill>
                  <a:srgbClr val="073B64"/>
                </a:solidFill>
                <a:latin typeface="Arial MT"/>
              </a:rPr>
              <a:t>SUSTENTABILIDADE</a:t>
            </a:r>
            <a:endParaRPr lang="pt-B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2401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1004</TotalTime>
  <Words>237</Words>
  <Application>Microsoft Office PowerPoint</Application>
  <PresentationFormat>Apresentação na tela (4:3)</PresentationFormat>
  <Paragraphs>84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10</vt:i4>
      </vt:variant>
    </vt:vector>
  </HeadingPairs>
  <TitlesOfParts>
    <vt:vector size="12" baseType="lpstr">
      <vt:lpstr>Office Theme</vt:lpstr>
      <vt:lpstr>Office Theme</vt:lpstr>
      <vt:lpstr>Apresentação do PowerPoint</vt:lpstr>
      <vt:lpstr>Apresentação do PowerPoint</vt:lpstr>
      <vt:lpstr>FUMCAM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LIVIA CORREA SILVA</dc:creator>
  <cp:lastModifiedBy>Marisa do Prado Sa Durante</cp:lastModifiedBy>
  <cp:revision>36</cp:revision>
  <cp:lastPrinted>2024-02-22T14:11:03Z</cp:lastPrinted>
  <dcterms:created xsi:type="dcterms:W3CDTF">2021-10-29T13:29:32Z</dcterms:created>
  <dcterms:modified xsi:type="dcterms:W3CDTF">2024-02-23T12:11:34Z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2021-10-27T00:00:00Z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2021-10-29T00:00:00Z</vt:filetime>
  </property>
  <property fmtid="{D5CDD505-2E9C-101B-9397-08002B2CF9AE}" pid="5" name="PresentationFormat">
    <vt:lpwstr>Apresentação na tela (4:3)</vt:lpwstr>
  </property>
  <property fmtid="{D5CDD505-2E9C-101B-9397-08002B2CF9AE}" pid="6" name="Slides">
    <vt:i4>10</vt:i4>
  </property>
</Properties>
</file>