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71" r:id="rId4"/>
    <p:sldId id="266" r:id="rId5"/>
    <p:sldId id="276" r:id="rId6"/>
    <p:sldId id="258" r:id="rId7"/>
    <p:sldId id="260" r:id="rId8"/>
    <p:sldId id="261" r:id="rId9"/>
    <p:sldId id="263" r:id="rId10"/>
    <p:sldId id="275" r:id="rId11"/>
    <p:sldId id="264" r:id="rId12"/>
    <p:sldId id="262" r:id="rId13"/>
    <p:sldId id="270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9B1703C-BDD5-4561-B3AD-E473C3E055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7E8748C1-A8B3-4BF7-A863-3EEF583513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47F7B2E-06CE-4E6F-B5A5-02A99E0E1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DEAF5-754E-4F70-86E5-CABDBCF71CEC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45873323-E1DB-4064-BB0B-5DBF29AC4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2BB211E-D67D-4017-9407-BD451D35A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C9BD-15C9-42D1-A941-1B959A24806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5192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19E4730-6BAA-4E78-BAF1-BA9E0D3B1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3E3A23F1-AF20-4714-A820-267F155EC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F1B17D9A-5BB6-4FA1-8C7C-EF8077D23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DEAF5-754E-4F70-86E5-CABDBCF71CEC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179C1987-0A7A-44F9-B6CC-575B93EAF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354561CF-A495-4C56-ACC7-3982D5CD8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C9BD-15C9-42D1-A941-1B959A24806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9421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42CFB975-4BAB-4C62-843C-40A29DABE4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CBD009D6-85D9-4E2A-B5D6-EA759EC81F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E94DAE9D-B925-4CD3-9142-08022DDA6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DEAF5-754E-4F70-86E5-CABDBCF71CEC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AABDC5F-3E42-4CE1-B300-1C145F5AD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75DE4DE4-9AA7-4B12-8E8D-7793F7C63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C9BD-15C9-42D1-A941-1B959A24806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52903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04274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459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1540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6914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74087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61902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37093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5626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1BDD107-D507-4B77-8FB9-695ED94DE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6EF81AD-CF5C-403E-9391-0417D5008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C7EE404A-D60B-45C1-8AD9-95578B23E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DEAF5-754E-4F70-86E5-CABDBCF71CEC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DEC7C06-3B83-44B0-9971-2275F9D99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9BE1C7DC-2D04-44EC-A3ED-EBBFD386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C9BD-15C9-42D1-A941-1B959A24806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04081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13031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973268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55440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45765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94651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38777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509304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315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BBB90B8-DDF6-445C-8BF0-DCF0E0D15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9BB7DEAD-43A7-45A8-9A3D-896ECA9BD6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67FB6EE-8002-42FA-AAD8-7FE4F7BCB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DEAF5-754E-4F70-86E5-CABDBCF71CEC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B6F82A6D-6BCA-49AD-95DA-02C87E44A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61E7C2AF-193D-4066-9AFF-389CA707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C9BD-15C9-42D1-A941-1B959A24806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6616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D7B8533-FBEA-4691-A2A4-D1BE24BFE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6420B875-9615-4485-9293-84C4FD0C17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1EC56660-B2CE-4B80-894C-898176F9F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E78B843F-ED68-415C-8A03-97ED29E03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DEAF5-754E-4F70-86E5-CABDBCF71CEC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834909D9-072B-4B4D-9A70-DD31D98E3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68A7EB33-FB49-476E-9CD1-995CD9989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C9BD-15C9-42D1-A941-1B959A24806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1322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31A91E9-4735-4B98-8A33-3A4CB3CF2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17F89A1E-BB33-4E48-8FB5-113CB8401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07BB1F1A-4F15-4085-9601-233C7B687C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BB221E5B-FD5B-4285-B4A7-D2E5E3730F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883FA8BC-8F97-4436-BDE1-97781304DF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9EF30A36-D2DE-4A4F-BBE0-17C484AF6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DEAF5-754E-4F70-86E5-CABDBCF71CEC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D1EB540C-C6FB-49E5-9420-6CCE5B0B6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C828C8B2-1720-47EE-BB04-8053A58C0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C9BD-15C9-42D1-A941-1B959A24806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07072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98ED80D-0BF1-4DC1-BACE-18CFC6677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DDA632F0-1356-442F-8909-B7881C3F2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DEAF5-754E-4F70-86E5-CABDBCF71CEC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F08F47F0-359B-47A7-BDA8-C5AFB3779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8D331EB4-1917-4BD9-B434-35220BEA5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C9BD-15C9-42D1-A941-1B959A24806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2255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6FA8298A-7326-4292-8F27-649F758C3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DEAF5-754E-4F70-86E5-CABDBCF71CEC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AB5A6E8A-80F6-4CB0-9D9B-96802F339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766601AA-7108-49DF-B0FE-287C977A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C9BD-15C9-42D1-A941-1B959A24806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2937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034003-7D1A-44C5-81AA-5456429DD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C55C1225-BEA5-4E2E-8E32-FA2CDBBAD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63253005-FF13-4F3E-A468-A01D5CC12F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E9F57903-5D5A-4664-BB63-F0AE5CB11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DEAF5-754E-4F70-86E5-CABDBCF71CEC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6A201E3A-8733-476E-B8E7-86909802E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F40407C1-A318-4666-8835-C062E9F3B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C9BD-15C9-42D1-A941-1B959A24806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251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61A0E60-C7D7-4703-84DF-4AC20F144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706D83A1-132A-4E76-BC67-C48E256FE5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1B49EC71-8A7A-4B2A-BC89-2D76004BA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E750A4BA-A16E-4DD1-8881-97981B060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DEAF5-754E-4F70-86E5-CABDBCF71CEC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4FEE4A15-DCF6-455A-9F90-8305135A2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779AC8F2-816E-4178-867C-EEEBFFA9F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C9BD-15C9-42D1-A941-1B959A24806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345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98F94606-56CF-4D92-9020-4BC087259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0B026963-2B7F-444E-B701-43E6531E0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7529031-5155-48A9-BA3C-E2CBCEC8D1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DEAF5-754E-4F70-86E5-CABDBCF71CEC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3B376353-34CC-441C-91E6-1C1FFFB05D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8741EFB-585D-40D1-9B63-D94CEBD378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2C9BD-15C9-42D1-A941-1B959A24806E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5181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5A3AC-50A7-43ED-82D0-6B479F5BCBA9}" type="datetimeFigureOut">
              <a:rPr lang="pt-BR" smtClean="0"/>
              <a:t>22/09/2023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E7B2C7D-F75D-44F6-A92C-AC587872267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4948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fernanda@advocaciafowler.com.br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630B3E13-2186-4CEF-ABE7-13CCB2B5EB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PROJETO OAB  LIXO ZERO</a:t>
            </a:r>
            <a:b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SÃO JOSÉ DOS CAMPOS - SP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0C4C02FA-9C79-44E8-8226-0CB692E663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6156" y="2794000"/>
            <a:ext cx="7719688" cy="289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957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2EB9CEAF-DC33-4BFE-B8A7-8B890736DA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8056" y="4003959"/>
            <a:ext cx="937204" cy="886696"/>
          </a:xfrm>
          <a:prstGeom prst="rect">
            <a:avLst/>
          </a:prstGeom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3E3636D-A6D8-4979-BDC0-0FC6065801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9843"/>
            <a:ext cx="10515600" cy="61496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800" dirty="0"/>
              <a:t>b) </a:t>
            </a:r>
            <a:r>
              <a:rPr lang="pt-BR" sz="2800" b="1" dirty="0"/>
              <a:t>CURSO DE RESÍDUOS SÓLIDOS </a:t>
            </a:r>
            <a:r>
              <a:rPr lang="pt-BR" sz="2800" dirty="0"/>
              <a:t>será ministrado para os funcionários com temáticas como o que são resíduos, a importância de gerenciamento, a forma correta de descarte, entre outros.</a:t>
            </a:r>
          </a:p>
          <a:p>
            <a:pPr marL="0" indent="0" algn="just">
              <a:buNone/>
            </a:pPr>
            <a:endParaRPr lang="pt-BR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 O </a:t>
            </a:r>
            <a:r>
              <a:rPr lang="pt-B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PLANO DE GERENCIAMENTO DE RESÍDUOS SÓLIDOS </a:t>
            </a:r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</a:t>
            </a:r>
            <a:r>
              <a:rPr lang="pt-B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</a:t>
            </a:r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logística de recebimento, armazenamento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destinação dos resíduos recebidos e produzidos pela casa do advogado, contextualiza a problemática dos resíduos, as dificuldades, sugestões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métricas, </a:t>
            </a:r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metas</a:t>
            </a:r>
            <a:r>
              <a:rPr lang="pt-B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serem cumpridas e prazo de revisão</a:t>
            </a:r>
            <a:r>
              <a:rPr lang="pt-B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endParaRPr lang="pt-B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pt-BR" sz="2000" dirty="0"/>
              <a:t>Nosso PGRS visa mais do que a logística para receber, armazenar e descartar, estamos estudando cada resíduo que será recebido, o que é feito dele e pretendemos diminuir a perda de insumos destinando diretamente ao reciclador diversos resíduos.</a:t>
            </a:r>
          </a:p>
        </p:txBody>
      </p:sp>
    </p:spTree>
    <p:extLst>
      <p:ext uri="{BB962C8B-B14F-4D97-AF65-F5344CB8AC3E}">
        <p14:creationId xmlns:p14="http://schemas.microsoft.com/office/powerpoint/2010/main" val="2165510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35CE57D-6396-4EB1-B3A1-644287F48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2ª FASE: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16FE0293-2DBD-436D-9994-34DF1AEAA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/>
              <a:t>Eliminação completa do uso de itens plásticos em eventos com a compra de talheres, copos e xícaras reutilizáveis; </a:t>
            </a:r>
          </a:p>
          <a:p>
            <a:pPr algn="just"/>
            <a:r>
              <a:rPr lang="pt-BR" dirty="0"/>
              <a:t>Compra de uma fragmentadora para ajudar na reciclagem dos papéis;</a:t>
            </a:r>
          </a:p>
          <a:p>
            <a:pPr algn="just"/>
            <a:r>
              <a:rPr lang="pt-BR" dirty="0"/>
              <a:t>Revisão de fornecedores para aqueles que realizam produção sustentável; </a:t>
            </a:r>
          </a:p>
          <a:p>
            <a:pPr algn="just"/>
            <a:r>
              <a:rPr lang="pt-BR" dirty="0"/>
              <a:t>Ampliação do projeto para as salas da OAB e para Paraibuna;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3ª FASE:</a:t>
            </a:r>
            <a:endParaRPr lang="pt-BR" sz="4800" dirty="0">
              <a:latin typeface="+mj-lt"/>
            </a:endParaRPr>
          </a:p>
          <a:p>
            <a:pPr algn="just"/>
            <a:endParaRPr lang="pt-BR" dirty="0"/>
          </a:p>
          <a:p>
            <a:pPr algn="just"/>
            <a:r>
              <a:rPr lang="pt-BR" dirty="0"/>
              <a:t>Instalação da composteira; Primeiro momento os materiais orgânicos serão destinados à locais corretos, mas pretende-se realizar a compostagem na casa.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4372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0AD4AEF-194E-4329-B550-BDDD206B9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1548"/>
            <a:ext cx="10515600" cy="2410087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OBRIGADA</a:t>
            </a:r>
            <a:b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Dra. Fernanda Fowler</a:t>
            </a:r>
            <a:b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Presidente da CMA São José dos Campos</a:t>
            </a:r>
            <a:b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1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fernanda@advocaciafowler.com.br</a:t>
            </a:r>
            <a:r>
              <a:rPr lang="pt-BR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1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@meioambiente_oabsjc</a:t>
            </a:r>
            <a:endParaRPr lang="pt-BR" sz="3100" dirty="0">
              <a:solidFill>
                <a:srgbClr val="92D050"/>
              </a:solidFill>
            </a:endParaRPr>
          </a:p>
        </p:txBody>
      </p:sp>
      <p:pic>
        <p:nvPicPr>
          <p:cNvPr id="7" name="Espaço Reservado para Conteúdo 6">
            <a:extLst>
              <a:ext uri="{FF2B5EF4-FFF2-40B4-BE49-F238E27FC236}">
                <a16:creationId xmlns:a16="http://schemas.microsoft.com/office/drawing/2014/main" xmlns="" id="{BE38FC8C-371D-4BCE-AB6D-94C4E94120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3018553"/>
            <a:ext cx="4369904" cy="1638714"/>
          </a:xfr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xmlns="" id="{BA3E8B0B-8CFC-483C-961D-EAC4FBD50E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6313" y="5029003"/>
            <a:ext cx="4482775" cy="1698371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012B4ABF-4993-434E-9246-704787E358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00274" y="3209648"/>
            <a:ext cx="2142857" cy="116190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DB07139D-6489-43AB-9D0E-7199832805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99092" y="3209648"/>
            <a:ext cx="1457143" cy="1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46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C36C4CC-8EB1-4896-BA58-8496E175E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Justificativa</a:t>
            </a: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451D7F4-81B8-439C-9859-FCED164D4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Diante da RESPONSABILIDADE COM OS ADVOGADOS, com o meio ambiente e com o planeta e do DEVER DE ADOTARMOS PROCEDIMENTOS quanto a DESTINAÇÃO RESPONSÁVEL DE RESÍDUOS;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/>
              <a:t>ALINHADOS a isso nos COMPROMETEMOS COM A AGENDA 2030 da ONU para o desenvolvimento sustentável e ASSUMIMOS o COMPROMISSO com o OBJETIVO 12:</a:t>
            </a:r>
          </a:p>
          <a:p>
            <a:pPr algn="ctr"/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 12: Assegurar padrões de produção e de consumo sustentáveis.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94128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3665C685-FFF8-4E18-BD8C-479696BD2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3193"/>
            <a:ext cx="10515600" cy="5726389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A ideia do projeto é trabalhar a cadeia, desde o estímulo ao consumo sustentável, por meio de educação ambiental, a mudança nos hábitos de consumo, com a compra de insumos de empresas ambientalmente responsáveis, até a instalação de gestão responsável e eficaz de resíduos.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O objetivo do projeto é tornar a OAB SJC um ponto de conscientização em relação a quantidade, qualidade e forma de lidar com os resíduos.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Proporcionar uma gestão Lixo Zero é não permitir a geração de lixo, que é a mistura de resíduos recicláveis, orgânicos e rejeitos.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7278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2603101-ED7A-D390-3EA7-48ADB94A1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103" y="470293"/>
            <a:ext cx="8596668" cy="1320800"/>
          </a:xfrm>
        </p:spPr>
        <p:txBody>
          <a:bodyPr/>
          <a:lstStyle/>
          <a:p>
            <a:pPr algn="ctr"/>
            <a:r>
              <a:rPr lang="pt-BR" b="1" dirty="0"/>
              <a:t>OBJETIVO</a:t>
            </a:r>
            <a:r>
              <a:rPr lang="pt-BR" dirty="0"/>
              <a:t>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E2A11E65-2804-E786-99E8-347E1B9DF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91093"/>
            <a:ext cx="8596668" cy="425026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pt-BR" sz="1500" b="1" dirty="0">
                <a:effectLst/>
                <a:latin typeface="Verdana" panose="020B0604030504040204" pitchFamily="34" charset="0"/>
                <a:ea typeface="Batang" panose="02030600000101010101" pitchFamily="18" charset="-127"/>
              </a:rPr>
              <a:t>Repensar</a:t>
            </a:r>
            <a:r>
              <a:rPr lang="pt-BR" sz="1500" dirty="0">
                <a:effectLst/>
                <a:latin typeface="Verdana" panose="020B0604030504040204" pitchFamily="34" charset="0"/>
                <a:ea typeface="Batang" panose="02030600000101010101" pitchFamily="18" charset="-127"/>
              </a:rPr>
              <a:t> a maneira de adquirir e descartar; </a:t>
            </a:r>
            <a:r>
              <a:rPr lang="pt-BR" sz="1500" b="1" dirty="0">
                <a:effectLst/>
                <a:latin typeface="Verdana" panose="020B0604030504040204" pitchFamily="34" charset="0"/>
                <a:ea typeface="Batang" panose="02030600000101010101" pitchFamily="18" charset="-127"/>
              </a:rPr>
              <a:t>Reduzir</a:t>
            </a:r>
            <a:r>
              <a:rPr lang="pt-BR" sz="1500" dirty="0">
                <a:effectLst/>
                <a:latin typeface="Verdana" panose="020B0604030504040204" pitchFamily="34" charset="0"/>
                <a:ea typeface="Batang" panose="02030600000101010101" pitchFamily="18" charset="-127"/>
              </a:rPr>
              <a:t> a produção de resíduos e a extração de matérias-primas, </a:t>
            </a:r>
            <a:r>
              <a:rPr lang="pt-BR" sz="1500" b="1" dirty="0">
                <a:effectLst/>
                <a:latin typeface="Verdana" panose="020B0604030504040204" pitchFamily="34" charset="0"/>
                <a:ea typeface="Batang" panose="02030600000101010101" pitchFamily="18" charset="-127"/>
              </a:rPr>
              <a:t>Gerar</a:t>
            </a:r>
            <a:r>
              <a:rPr lang="pt-BR" sz="1500" dirty="0">
                <a:effectLst/>
                <a:latin typeface="Verdana" panose="020B0604030504040204" pitchFamily="34" charset="0"/>
                <a:ea typeface="Batang" panose="02030600000101010101" pitchFamily="18" charset="-127"/>
              </a:rPr>
              <a:t> economia de água e energia; </a:t>
            </a:r>
            <a:r>
              <a:rPr lang="pt-BR" sz="1500" b="1" dirty="0">
                <a:effectLst/>
                <a:latin typeface="Verdana" panose="020B0604030504040204" pitchFamily="34" charset="0"/>
                <a:ea typeface="Batang" panose="02030600000101010101" pitchFamily="18" charset="-127"/>
              </a:rPr>
              <a:t>Reutilizar; Reciclar</a:t>
            </a:r>
            <a:r>
              <a:rPr lang="pt-BR" sz="1500" b="1" dirty="0">
                <a:latin typeface="Verdana" panose="020B0604030504040204" pitchFamily="34" charset="0"/>
                <a:ea typeface="Batang" panose="02030600000101010101" pitchFamily="18" charset="-127"/>
              </a:rPr>
              <a:t>; R</a:t>
            </a:r>
            <a:r>
              <a:rPr lang="pt-BR" sz="1500" b="1" dirty="0">
                <a:effectLst/>
                <a:latin typeface="Verdana" panose="020B0604030504040204" pitchFamily="34" charset="0"/>
                <a:ea typeface="Batang" panose="02030600000101010101" pitchFamily="18" charset="-127"/>
              </a:rPr>
              <a:t>ealizar</a:t>
            </a:r>
            <a:r>
              <a:rPr lang="pt-BR" sz="1500" dirty="0">
                <a:effectLst/>
                <a:latin typeface="Verdana" panose="020B0604030504040204" pitchFamily="34" charset="0"/>
                <a:ea typeface="Batang" panose="02030600000101010101" pitchFamily="18" charset="-127"/>
              </a:rPr>
              <a:t> a </a:t>
            </a:r>
            <a:r>
              <a:rPr lang="pt-BR" sz="1500" b="1" dirty="0">
                <a:effectLst/>
                <a:latin typeface="Verdana" panose="020B0604030504040204" pitchFamily="34" charset="0"/>
                <a:ea typeface="Batang" panose="02030600000101010101" pitchFamily="18" charset="-127"/>
              </a:rPr>
              <a:t>Logística Reversa </a:t>
            </a:r>
            <a:r>
              <a:rPr lang="pt-BR" sz="1500" dirty="0">
                <a:effectLst/>
                <a:latin typeface="Verdana" panose="020B0604030504040204" pitchFamily="34" charset="0"/>
                <a:ea typeface="Batang" panose="02030600000101010101" pitchFamily="18" charset="-127"/>
              </a:rPr>
              <a:t>de alguns itens e </a:t>
            </a:r>
            <a:r>
              <a:rPr lang="pt-BR" sz="1500" b="1" dirty="0">
                <a:latin typeface="Verdana" panose="020B0604030504040204" pitchFamily="34" charset="0"/>
                <a:ea typeface="Batang" panose="02030600000101010101" pitchFamily="18" charset="-127"/>
              </a:rPr>
              <a:t>R</a:t>
            </a:r>
            <a:r>
              <a:rPr lang="pt-BR" sz="1500" b="1" dirty="0">
                <a:effectLst/>
                <a:latin typeface="Verdana" panose="020B0604030504040204" pitchFamily="34" charset="0"/>
                <a:ea typeface="Batang" panose="02030600000101010101" pitchFamily="18" charset="-127"/>
              </a:rPr>
              <a:t>eduzir</a:t>
            </a:r>
            <a:r>
              <a:rPr lang="pt-BR" sz="1500" dirty="0">
                <a:effectLst/>
                <a:latin typeface="Verdana" panose="020B0604030504040204" pitchFamily="34" charset="0"/>
                <a:ea typeface="Batang" panose="02030600000101010101" pitchFamily="18" charset="-127"/>
              </a:rPr>
              <a:t> a disposição inadequada de outros. </a:t>
            </a:r>
          </a:p>
          <a:p>
            <a:pPr algn="just">
              <a:lnSpc>
                <a:spcPct val="150000"/>
              </a:lnSpc>
            </a:pPr>
            <a:r>
              <a:rPr lang="pt-BR" sz="1500" b="1" dirty="0">
                <a:latin typeface="Verdana" panose="020B0604030504040204" pitchFamily="34" charset="0"/>
                <a:ea typeface="Batang" panose="02030600000101010101" pitchFamily="18" charset="-127"/>
              </a:rPr>
              <a:t>Nã</a:t>
            </a:r>
            <a:r>
              <a:rPr lang="pt-BR" sz="1500" b="1" dirty="0">
                <a:effectLst/>
                <a:latin typeface="Verdana" panose="020B0604030504040204" pitchFamily="34" charset="0"/>
                <a:ea typeface="Batang" panose="02030600000101010101" pitchFamily="18" charset="-127"/>
              </a:rPr>
              <a:t>o permitir a geração de lixo </a:t>
            </a:r>
            <a:r>
              <a:rPr lang="pt-BR" sz="1500" dirty="0">
                <a:effectLst/>
                <a:latin typeface="Verdana" panose="020B0604030504040204" pitchFamily="34" charset="0"/>
                <a:ea typeface="Batang" panose="02030600000101010101" pitchFamily="18" charset="-127"/>
              </a:rPr>
              <a:t>(a mistura de resíduos recicláveis, orgânicos e rejeitos). </a:t>
            </a:r>
          </a:p>
          <a:p>
            <a:pPr algn="just">
              <a:lnSpc>
                <a:spcPct val="150000"/>
              </a:lnSpc>
            </a:pPr>
            <a:r>
              <a:rPr lang="pt-BR" sz="1500" b="1" dirty="0">
                <a:effectLst/>
                <a:latin typeface="Verdana" panose="020B0604030504040204" pitchFamily="34" charset="0"/>
                <a:ea typeface="Batang" panose="02030600000101010101" pitchFamily="18" charset="-127"/>
              </a:rPr>
              <a:t>Desviar do aterro municipal até 90% dos resíduos </a:t>
            </a:r>
            <a:r>
              <a:rPr lang="pt-BR" sz="1500" dirty="0">
                <a:effectLst/>
                <a:latin typeface="Verdana" panose="020B0604030504040204" pitchFamily="34" charset="0"/>
                <a:ea typeface="Batang" panose="02030600000101010101" pitchFamily="18" charset="-127"/>
              </a:rPr>
              <a:t>sólidos produzidos e recebidos na casa do advogado.</a:t>
            </a:r>
          </a:p>
          <a:p>
            <a:pPr algn="just"/>
            <a:endParaRPr lang="pt-BR" sz="1800" dirty="0">
              <a:effectLst/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85878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578B91B-7CB1-41ED-AB4A-A14669926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5639"/>
          </a:xfrm>
        </p:spPr>
        <p:txBody>
          <a:bodyPr/>
          <a:lstStyle/>
          <a:p>
            <a:pPr algn="ctr"/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1º - DIAGNÓSTICO: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BF5EAA1-C342-47B3-A051-8E382889F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8582"/>
            <a:ext cx="10515600" cy="5126182"/>
          </a:xfrm>
        </p:spPr>
        <p:txBody>
          <a:bodyPr>
            <a:normAutofit/>
          </a:bodyPr>
          <a:lstStyle/>
          <a:p>
            <a:pPr algn="just"/>
            <a:r>
              <a:rPr lang="pt-B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posse desse material fizemos um diagnóstico para identificar o que seria necessário para transformar a OAB em uma casa Lixo Zero.</a:t>
            </a:r>
          </a:p>
          <a:p>
            <a:pPr marL="0" indent="0" algn="just">
              <a:buNone/>
            </a:pPr>
            <a:endParaRPr lang="pt-BR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B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Nesse </a:t>
            </a:r>
            <a:r>
              <a:rPr lang="pt-BR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pt-B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iagnóstico foram identificadas alterações físicas e mudanças em nossos mobiliários necessárias para fomentar uma gestão lixo zero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t-B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  <a:p>
            <a:endParaRPr lang="pt-BR" dirty="0"/>
          </a:p>
          <a:p>
            <a:pPr algn="just"/>
            <a:r>
              <a:rPr lang="pt-B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Resultado: Necessidade de ALTERAR FISICAMENTE O LOCAL ONDE FICAVAM AS LIXEIRAS utilizadas, inclusive a SUPRESSÃO de grande partes desses residuários, instalação de ESTAÇÕES DE RESÍDUOS para descarte em três frações, e fazer uma COMUNICAÇÃO VISUAL efetiva que possibilitasse que as pessoas que trabalham e frequentam a casa se envolvessem no projeto</a:t>
            </a:r>
            <a: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pt-BR" dirty="0"/>
          </a:p>
          <a:p>
            <a:endParaRPr lang="pt-BR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500EE2A8-167C-4FBD-876C-C7EC81DD4B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444" y="3429000"/>
            <a:ext cx="1908311" cy="149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27E35B08-1258-4976-90AE-BB3E01FC41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2879" y="3360556"/>
            <a:ext cx="7476190" cy="15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054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C82DE0E-E18B-4957-8479-A6765F274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2º - PROJETO ORÇAMENTÁRIO E FÍSICO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516FA132-C5FF-45B2-8F85-193B8FB60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434" y="1825625"/>
            <a:ext cx="10515600" cy="4667250"/>
          </a:xfrm>
        </p:spPr>
        <p:txBody>
          <a:bodyPr>
            <a:normAutofit/>
          </a:bodyPr>
          <a:lstStyle/>
          <a:p>
            <a:pPr algn="just"/>
            <a:r>
              <a:rPr lang="pt-BR" sz="2400" dirty="0"/>
              <a:t>A comissão desenvolveu o PROJETO ORÇAMENTÁRIO E FÍSICO, propondo </a:t>
            </a:r>
            <a:r>
              <a:rPr lang="pt-BR" sz="2400" b="1" dirty="0"/>
              <a:t>alterações espaciais. </a:t>
            </a:r>
            <a:r>
              <a:rPr lang="pt-BR" sz="2400" dirty="0"/>
              <a:t>O projeto Lixo Zero foi aprovado pela diretoria, contudo, para fins de adequação orçamentária foi necessário dividir a instalação do projeto em fases.</a:t>
            </a:r>
          </a:p>
          <a:p>
            <a:pPr marL="0" indent="0" algn="just">
              <a:buNone/>
            </a:pPr>
            <a:endParaRPr lang="pt-BR" sz="2400" dirty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C5B51A50-E90B-4316-828C-04AD8AAE8C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2543" y="4898957"/>
            <a:ext cx="4080978" cy="1593918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48FC26B5-B968-40F9-A34A-B3797D0457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881044">
            <a:off x="951000" y="5097976"/>
            <a:ext cx="1873176" cy="1257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641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2E15D53-4D5B-4D59-98C3-026DCA0BB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º - PROJETO DE INSTALAÇÃO – FASE 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A422393-C07A-4514-9116-03BF2AFFC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fontScale="62500" lnSpcReduction="20000"/>
          </a:bodyPr>
          <a:lstStyle/>
          <a:p>
            <a:pPr algn="just"/>
            <a:endParaRPr lang="pt-BR" sz="1000" dirty="0"/>
          </a:p>
          <a:p>
            <a:pPr algn="just"/>
            <a:r>
              <a:rPr lang="pt-BR" sz="2800" dirty="0"/>
              <a:t>Selecionamos como prioridade a compra de RESIDUÁRIOS seletivos </a:t>
            </a:r>
            <a:r>
              <a:rPr lang="pt-BR" sz="2500" b="1" dirty="0"/>
              <a:t>em 3 frações</a:t>
            </a:r>
            <a:r>
              <a:rPr lang="pt-BR" sz="2500" b="1" baseline="-25000" dirty="0"/>
              <a:t>+1</a:t>
            </a:r>
            <a:r>
              <a:rPr lang="pt-BR" sz="2500" b="1" dirty="0"/>
              <a:t> </a:t>
            </a:r>
            <a:r>
              <a:rPr lang="pt-BR" sz="2500" dirty="0"/>
              <a:t>(residuário extra para itens de logística reversa);</a:t>
            </a:r>
          </a:p>
          <a:p>
            <a:pPr algn="ctr"/>
            <a:r>
              <a:rPr lang="pt-BR" b="1" dirty="0"/>
              <a:t>A própria comissão desenvolveu os projetos complementares: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CAMPANHA DE COMUNICAÇÃO VISUAL;</a:t>
            </a:r>
          </a:p>
          <a:p>
            <a:pPr algn="just"/>
            <a:endParaRPr lang="pt-BR" sz="1000" dirty="0"/>
          </a:p>
          <a:p>
            <a:pPr algn="just"/>
            <a:r>
              <a:rPr lang="pt-BR" sz="2800" dirty="0"/>
              <a:t>CURSO DE RESÍDUOS SÓLIDOS PARA OS FUNCIONÁRIOS;</a:t>
            </a:r>
          </a:p>
          <a:p>
            <a:pPr algn="just"/>
            <a:endParaRPr lang="pt-BR" sz="2800" dirty="0"/>
          </a:p>
          <a:p>
            <a:r>
              <a:rPr lang="pt-BR" sz="2800" dirty="0"/>
              <a:t>PLANO DE GERENCIAMENTO DE RESÍDUOS - PGR. </a:t>
            </a:r>
          </a:p>
          <a:p>
            <a:endParaRPr lang="pt-BR" dirty="0"/>
          </a:p>
          <a:p>
            <a:r>
              <a:rPr lang="pt-BR" dirty="0"/>
              <a:t>PROJETO CONHEÇA SEU AGENTE AMBIENTAL;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PROJETO REVERTE OAB (PROGRAMA DE LOGÍSTICA REVERSA DA OAB); 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CAMPANHAS INFORMATIVAS E EDUCACIONAIS;</a:t>
            </a:r>
          </a:p>
          <a:p>
            <a:pPr algn="just"/>
            <a:endParaRPr lang="pt-BR" sz="2800" dirty="0"/>
          </a:p>
          <a:p>
            <a:pPr algn="just"/>
            <a:endParaRPr lang="pt-BR" dirty="0"/>
          </a:p>
          <a:p>
            <a:pPr marL="0" indent="0" algn="just">
              <a:buNone/>
            </a:pPr>
            <a:endParaRPr lang="pt-BR" sz="11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0352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E8BA1DC-F6FA-404C-B0B5-875315CB8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a) - CAMPANHA DE COMUNICAÇÃO VISUAL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87DDC1BA-FEDE-45FA-933E-E38C702D0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algn="just"/>
            <a:r>
              <a:rPr lang="pt-BR" dirty="0"/>
              <a:t>Local e os textos que seriam utilizados;</a:t>
            </a:r>
          </a:p>
          <a:p>
            <a:pPr marL="0" indent="0">
              <a:buNone/>
            </a:pPr>
            <a:endParaRPr lang="pt-BR" sz="1200" dirty="0"/>
          </a:p>
          <a:p>
            <a:r>
              <a:rPr lang="pt-BR" dirty="0"/>
              <a:t>Dividimos a campanha em placas de incentivo; de direcionamento, de conscientização. Exemplo:</a:t>
            </a:r>
          </a:p>
          <a:p>
            <a:pPr marL="0" indent="0">
              <a:buNone/>
            </a:pPr>
            <a:endParaRPr lang="pt-BR" dirty="0"/>
          </a:p>
          <a:p>
            <a:endParaRPr lang="pt-BR" sz="1200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xmlns="" id="{1A5178B8-7536-4ED9-A27F-BD16F61148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741" y="4298646"/>
            <a:ext cx="4905822" cy="2420206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xmlns="" id="{C462743C-61CD-4089-A0D5-41681FBABB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8154" y="4410074"/>
            <a:ext cx="2968105" cy="1542251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EF3EEB9F-BBFC-4D8F-BEEE-37E11E9728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9347" y="4298646"/>
            <a:ext cx="4208808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663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spaço Reservado para Conteúdo 9">
            <a:extLst>
              <a:ext uri="{FF2B5EF4-FFF2-40B4-BE49-F238E27FC236}">
                <a16:creationId xmlns:a16="http://schemas.microsoft.com/office/drawing/2014/main" xmlns="" id="{6C14BE53-E68F-46FF-8C0E-B531A11A71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8145" y="479592"/>
            <a:ext cx="10695710" cy="589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35311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1350</TotalTime>
  <Words>721</Words>
  <Application>Microsoft Office PowerPoint</Application>
  <PresentationFormat>Personalizar</PresentationFormat>
  <Paragraphs>66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12</vt:i4>
      </vt:variant>
    </vt:vector>
  </HeadingPairs>
  <TitlesOfParts>
    <vt:vector size="14" baseType="lpstr">
      <vt:lpstr>Tema do Office</vt:lpstr>
      <vt:lpstr>Facetado</vt:lpstr>
      <vt:lpstr>PROJETO OAB  LIXO ZERO SÃO JOSÉ DOS CAMPOS - SP</vt:lpstr>
      <vt:lpstr>Justificativa:</vt:lpstr>
      <vt:lpstr>Apresentação do PowerPoint</vt:lpstr>
      <vt:lpstr>OBJETIVO:</vt:lpstr>
      <vt:lpstr>1º - DIAGNÓSTICO:</vt:lpstr>
      <vt:lpstr>2º - PROJETO ORÇAMENTÁRIO E FÍSICO</vt:lpstr>
      <vt:lpstr>3 º - PROJETO DE INSTALAÇÃO – FASE 1</vt:lpstr>
      <vt:lpstr>a) - CAMPANHA DE COMUNICAÇÃO VISUAL</vt:lpstr>
      <vt:lpstr>Apresentação do PowerPoint</vt:lpstr>
      <vt:lpstr>Apresentação do PowerPoint</vt:lpstr>
      <vt:lpstr>2ª FASE:</vt:lpstr>
      <vt:lpstr>OBRIGADA Dra. Fernanda Fowler Presidente da CMA São José dos Campos fernanda@advocaciafowler.com.br @meioambiente_oabsjc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PROJETO OAB  LIXO ZERO SÃO JOSÉ DOS CAMPOS - SP</dc:title>
  <dc:creator>fernanda fowler</dc:creator>
  <cp:lastModifiedBy>Marisa do Prado Sa Durante</cp:lastModifiedBy>
  <cp:revision>89</cp:revision>
  <dcterms:created xsi:type="dcterms:W3CDTF">2020-12-14T19:10:35Z</dcterms:created>
  <dcterms:modified xsi:type="dcterms:W3CDTF">2023-09-22T12:09:29Z</dcterms:modified>
</cp:coreProperties>
</file>