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65" r:id="rId4"/>
    <p:sldId id="266" r:id="rId5"/>
    <p:sldId id="267" r:id="rId6"/>
    <p:sldId id="268" r:id="rId7"/>
    <p:sldId id="269" r:id="rId8"/>
    <p:sldId id="271" r:id="rId9"/>
    <p:sldId id="274" r:id="rId10"/>
    <p:sldId id="264" r:id="rId11"/>
    <p:sldId id="276" r:id="rId12"/>
    <p:sldId id="272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23" d="100"/>
          <a:sy n="123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29D1052-BED4-81CB-7779-5017696538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141AB35D-7F37-43D9-0D5F-0BE27E6C85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7B0BF8B8-67C0-7FF4-7945-953E8C4A1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7C4D-74B8-4F68-A734-FB21FB40CFB5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F91ECC1C-6E00-2E8B-578E-04809173B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FBA74A9A-FA05-7C12-36C1-1B7504361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A1E7-AC51-42FD-99BD-9FFF789DC9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0351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0F98BB1-7181-F638-0B90-6CCF5DB89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F4211B61-EF34-58DC-08FC-6E4EAF3F6B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6B25A23E-451B-A5D5-0756-7F41FE7D4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7C4D-74B8-4F68-A734-FB21FB40CFB5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86451C79-D018-4212-C3E6-5D9A74E1D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8E93C34C-4641-038F-510D-467647809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A1E7-AC51-42FD-99BD-9FFF789DC9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9063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F828DDD6-F58B-DDB5-E7EE-D10F2CA74B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FE04A2A0-C481-C8C1-474A-64A9953CC0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166DBA15-8591-1684-0097-E99171BC2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7C4D-74B8-4F68-A734-FB21FB40CFB5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049A1081-9C9A-1E8E-D650-94E034CA1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CFDB56C0-7305-2BC2-B2C6-EB1A45CF2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A1E7-AC51-42FD-99BD-9FFF789DC9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066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3AC-50A7-43ED-82D0-6B479F5BCBA9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2C7D-F75D-44F6-A92C-AC587872267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6729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3AC-50A7-43ED-82D0-6B479F5BCBA9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2C7D-F75D-44F6-A92C-AC587872267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0370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3AC-50A7-43ED-82D0-6B479F5BCBA9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2C7D-F75D-44F6-A92C-AC587872267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69141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3AC-50A7-43ED-82D0-6B479F5BCBA9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2C7D-F75D-44F6-A92C-AC587872267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77250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3AC-50A7-43ED-82D0-6B479F5BCBA9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2C7D-F75D-44F6-A92C-AC587872267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67563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3AC-50A7-43ED-82D0-6B479F5BCBA9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2C7D-F75D-44F6-A92C-AC587872267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89583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3AC-50A7-43ED-82D0-6B479F5BCBA9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2C7D-F75D-44F6-A92C-AC587872267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26876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3AC-50A7-43ED-82D0-6B479F5BCBA9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2C7D-F75D-44F6-A92C-AC587872267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08744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4FC536F-267A-E059-5049-BB8A066DB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35FA04A9-2295-B2D7-9458-CA425BE4B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ECBD2933-1C7D-1EB7-1669-B5B7F8E91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7C4D-74B8-4F68-A734-FB21FB40CFB5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258FC1A8-6D98-A951-B944-DB463FB85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B32AD07F-98C4-3F01-0172-716634188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A1E7-AC51-42FD-99BD-9FFF789DC9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83402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3AC-50A7-43ED-82D0-6B479F5BCBA9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2C7D-F75D-44F6-A92C-AC587872267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97803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3AC-50A7-43ED-82D0-6B479F5BCBA9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2C7D-F75D-44F6-A92C-AC587872267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45836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3AC-50A7-43ED-82D0-6B479F5BCBA9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2C7D-F75D-44F6-A92C-AC5878722674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89448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3AC-50A7-43ED-82D0-6B479F5BCBA9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2C7D-F75D-44F6-A92C-AC587872267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66792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3AC-50A7-43ED-82D0-6B479F5BCBA9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2C7D-F75D-44F6-A92C-AC5878722674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94918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3AC-50A7-43ED-82D0-6B479F5BCBA9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2C7D-F75D-44F6-A92C-AC587872267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48490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3AC-50A7-43ED-82D0-6B479F5BCBA9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2C7D-F75D-44F6-A92C-AC587872267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30113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3AC-50A7-43ED-82D0-6B479F5BCBA9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2C7D-F75D-44F6-A92C-AC587872267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0629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50BF716-7F63-3383-36DC-F98C50DAF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228283B0-B757-26A4-1D2B-1481CA011B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DA3E3101-6E3D-19AE-2B5A-135568C7E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7C4D-74B8-4F68-A734-FB21FB40CFB5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9B44228B-70F8-465E-0EBB-D3DA3ABF8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C45F14F0-0002-5919-A0BE-892893F60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A1E7-AC51-42FD-99BD-9FFF789DC9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5608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96E5438-E0F4-24BF-DF48-6173E6B9C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1F8B3714-782D-3998-4D11-284236AB6B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BD57FF8F-8B6A-8326-34E8-1EC54228B5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CDF6932B-4708-6848-12F2-591B98ABA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7C4D-74B8-4F68-A734-FB21FB40CFB5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8B3DD2A5-485A-4A65-6689-4060CF7EF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8FA19398-A0E2-F027-A7A5-C46F4991E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A1E7-AC51-42FD-99BD-9FFF789DC9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3170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DE9CCF7-8848-49C2-21D0-6165EE1F0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59679A8F-7101-DCC8-0DFB-AC09AC62C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769B1196-4D00-F383-D96B-3449E1BE7B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1AE495D3-32CB-C52F-B589-AA43DAA8B1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D27D8F75-BC16-32C0-8DD4-407FD759B9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="" xmlns:a16="http://schemas.microsoft.com/office/drawing/2014/main" id="{D15AE0C0-3BE0-4C36-CA87-B2E01582B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7C4D-74B8-4F68-A734-FB21FB40CFB5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="" xmlns:a16="http://schemas.microsoft.com/office/drawing/2014/main" id="{1724C5DF-9689-1EEE-D775-537C24473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="" xmlns:a16="http://schemas.microsoft.com/office/drawing/2014/main" id="{7C5C5CCF-D8AB-7CD1-689F-ADF383DA3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A1E7-AC51-42FD-99BD-9FFF789DC9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2169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3F42120-AFD8-4CAC-6FAB-657D8CA9A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="" xmlns:a16="http://schemas.microsoft.com/office/drawing/2014/main" id="{87B7D69A-4470-A840-19D1-639A6E904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7C4D-74B8-4F68-A734-FB21FB40CFB5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="" xmlns:a16="http://schemas.microsoft.com/office/drawing/2014/main" id="{64213EFB-D9EB-BAD5-EC1A-6682348FE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="" xmlns:a16="http://schemas.microsoft.com/office/drawing/2014/main" id="{74647B3C-21BD-17E0-24F5-3A6D0E054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A1E7-AC51-42FD-99BD-9FFF789DC9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304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="" xmlns:a16="http://schemas.microsoft.com/office/drawing/2014/main" id="{58F1D237-5686-27A2-040D-F297D4AED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7C4D-74B8-4F68-A734-FB21FB40CFB5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="" xmlns:a16="http://schemas.microsoft.com/office/drawing/2014/main" id="{195C98D0-7F5A-DC63-2E79-C8D2E147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="" xmlns:a16="http://schemas.microsoft.com/office/drawing/2014/main" id="{748DD5CB-3305-1DD0-6FC3-A8607BD1E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A1E7-AC51-42FD-99BD-9FFF789DC9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3370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87E3FB5-70E4-A857-F7DB-A471835A2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FDCC102C-AFEC-6BB4-8D2D-296195054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2C025837-00C4-1FC5-354E-7FED0DCEC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316F1177-48F1-207F-4EB0-F574B80C8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7C4D-74B8-4F68-A734-FB21FB40CFB5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07C0A50E-E073-65B9-FF69-D4A82287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CAE5BCFF-2645-11F6-C2F0-0653908A5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A1E7-AC51-42FD-99BD-9FFF789DC9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0371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096C8DF-EEA0-EDE5-D550-861A6B5E5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="" xmlns:a16="http://schemas.microsoft.com/office/drawing/2014/main" id="{5F1EAD9F-4A55-24D4-A6A5-5DAE0C5EBF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68FD458C-7B84-FAC0-0D3C-65BA0B1DE9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392A2C13-4FDE-12FA-A753-8C53D3D2D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7C4D-74B8-4F68-A734-FB21FB40CFB5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ED48876F-9BD1-5E57-AE2D-1006D67EE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1523D105-2D91-8D99-AF1F-F822D5328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A1E7-AC51-42FD-99BD-9FFF789DC9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3062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="" xmlns:a16="http://schemas.microsoft.com/office/drawing/2014/main" id="{320CECC5-7DE2-3936-0D8A-344C5FB82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18B95D48-9F69-0DAF-85D0-84EA1B955B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80FD6681-E8EA-2580-7644-1D9A5B5F10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57C4D-74B8-4F68-A734-FB21FB40CFB5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579B9A19-438A-F75E-3CDF-3CA2CB9051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3EFB6953-3323-87E2-B820-D2BCF2F1F1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5A1E7-AC51-42FD-99BD-9FFF789DC9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5758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5A3AC-50A7-43ED-82D0-6B479F5BCBA9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E7B2C7D-F75D-44F6-A92C-AC587872267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44134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emf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fernanda@advocaciafowler.com.br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21.09.23%20-%20APRESENTA&#199;&#195;O%20DO%20PROJETO%20OAB%20LIXO%20ZERO%20RESUMIDO%20LINK.pptx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emf"/><Relationship Id="rId4" Type="http://schemas.openxmlformats.org/officeDocument/2006/relationships/hyperlink" Target="15-%20Voc&#234;%20ja%20pensou%20em%20pesar%20os%20residuops%20produzidos%20em%20um%20dia.mp4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30B3E13-2186-4CEF-ABE7-13CCB2B5EB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COMISSÃO DE MEIO AMBIENTE</a:t>
            </a:r>
            <a:b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OAB SP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799C2137-53EA-94D4-A5F9-F14E834D1D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104" y="3242145"/>
            <a:ext cx="8633791" cy="2784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957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>
            <a:extLst>
              <a:ext uri="{FF2B5EF4-FFF2-40B4-BE49-F238E27FC236}">
                <a16:creationId xmlns="" xmlns:a16="http://schemas.microsoft.com/office/drawing/2014/main" id="{D004C70E-7512-FC5E-3F68-2ED436D62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6839" y="3143250"/>
            <a:ext cx="2781300" cy="3714750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="" xmlns:a16="http://schemas.microsoft.com/office/drawing/2014/main" id="{4B90CE17-CC6E-2A06-F28B-7514840404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6839" y="0"/>
            <a:ext cx="2781300" cy="371475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761648D-4C4B-4D36-B6BB-B92C8F2C2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493" y="188746"/>
            <a:ext cx="10380258" cy="1320800"/>
          </a:xfrm>
        </p:spPr>
        <p:txBody>
          <a:bodyPr>
            <a:normAutofit/>
          </a:bodyPr>
          <a:lstStyle/>
          <a:p>
            <a:pPr algn="ctr"/>
            <a:r>
              <a:rPr lang="pt-BR" b="1" dirty="0"/>
              <a:t>COMPOSIÇÃO ATUAL: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FDD943C5-34D0-4288-A6E7-AF4BA43A3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527" y="1445591"/>
            <a:ext cx="11279139" cy="4919732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200000"/>
              </a:lnSpc>
              <a:spcAft>
                <a:spcPts val="1800"/>
              </a:spcAft>
              <a:buFont typeface="+mj-lt"/>
              <a:buAutoNum type="alphaLcParenR"/>
            </a:pPr>
            <a:endParaRPr lang="pt-BR" sz="15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="" xmlns:a16="http://schemas.microsoft.com/office/drawing/2014/main" id="{E1C8D47F-6E90-8746-1737-7E1EF7B003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6" y="3428995"/>
            <a:ext cx="8" cy="9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="" xmlns:a16="http://schemas.microsoft.com/office/drawing/2014/main" id="{471EE006-E8B4-AA08-C0C6-269A37038D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827016">
            <a:off x="6095996" y="3428995"/>
            <a:ext cx="8" cy="9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="" xmlns:a16="http://schemas.microsoft.com/office/drawing/2014/main" id="{4E6BF526-9C90-2D30-FE4D-05A4A2E2DC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5981" y="3428991"/>
            <a:ext cx="38" cy="17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="" xmlns:a16="http://schemas.microsoft.com/office/drawing/2014/main" id="{C95331EA-8071-B58D-ED0A-0BFA5B71D0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5981" y="3428991"/>
            <a:ext cx="38" cy="17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="" xmlns:a16="http://schemas.microsoft.com/office/drawing/2014/main" id="{F07F7EF1-F4DC-5403-A140-6BEA5819FA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456" y="952914"/>
            <a:ext cx="11141280" cy="4919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118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>
            <a:extLst>
              <a:ext uri="{FF2B5EF4-FFF2-40B4-BE49-F238E27FC236}">
                <a16:creationId xmlns="" xmlns:a16="http://schemas.microsoft.com/office/drawing/2014/main" id="{D004C70E-7512-FC5E-3F68-2ED436D62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6839" y="3143250"/>
            <a:ext cx="2781300" cy="3714750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="" xmlns:a16="http://schemas.microsoft.com/office/drawing/2014/main" id="{4B90CE17-CC6E-2A06-F28B-7514840404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6839" y="0"/>
            <a:ext cx="2781300" cy="371475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761648D-4C4B-4D36-B6BB-B92C8F2C2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861" y="1977789"/>
            <a:ext cx="10380258" cy="4532341"/>
          </a:xfrm>
        </p:spPr>
        <p:txBody>
          <a:bodyPr>
            <a:normAutofit/>
          </a:bodyPr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OBRIGADA</a:t>
            </a:r>
            <a:b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Dra. Fernanda Fowler</a:t>
            </a:r>
            <a:b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Presidente da CMA São José dos Campos</a:t>
            </a:r>
            <a:b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fernanda@advocaciafowler.com.br</a:t>
            </a:r>
            <a:r>
              <a:rPr lang="pt-B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@meioambiente_oabsjc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FDD943C5-34D0-4288-A6E7-AF4BA43A3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527" y="1445591"/>
            <a:ext cx="11279139" cy="4919732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200000"/>
              </a:lnSpc>
              <a:spcAft>
                <a:spcPts val="1800"/>
              </a:spcAft>
              <a:buFont typeface="+mj-lt"/>
              <a:buAutoNum type="alphaLcParenR"/>
            </a:pPr>
            <a:endParaRPr lang="pt-BR" sz="15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2019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>
            <a:extLst>
              <a:ext uri="{FF2B5EF4-FFF2-40B4-BE49-F238E27FC236}">
                <a16:creationId xmlns="" xmlns:a16="http://schemas.microsoft.com/office/drawing/2014/main" id="{D004C70E-7512-FC5E-3F68-2ED436D62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6839" y="3143250"/>
            <a:ext cx="2781300" cy="3714750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="" xmlns:a16="http://schemas.microsoft.com/office/drawing/2014/main" id="{4B90CE17-CC6E-2A06-F28B-7514840404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6839" y="0"/>
            <a:ext cx="2781300" cy="371475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761648D-4C4B-4D36-B6BB-B92C8F2C2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493" y="188746"/>
            <a:ext cx="10380258" cy="1320800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b="1" dirty="0"/>
              <a:t>COMISSÃO DO MEIO AMBIENTE DA OAB/SJC</a:t>
            </a:r>
            <a:br>
              <a:rPr lang="pt-BR" b="1" dirty="0"/>
            </a:br>
            <a:r>
              <a:rPr lang="pt-BR" b="1" dirty="0"/>
              <a:t/>
            </a:r>
            <a:br>
              <a:rPr lang="pt-BR" b="1" dirty="0"/>
            </a:b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FDD943C5-34D0-4288-A6E7-AF4BA43A3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527" y="1445591"/>
            <a:ext cx="11279139" cy="4919732"/>
          </a:xfrm>
        </p:spPr>
        <p:txBody>
          <a:bodyPr>
            <a:normAutofit fontScale="85000" lnSpcReduction="10000"/>
          </a:bodyPr>
          <a:lstStyle/>
          <a:p>
            <a:pPr marL="118745" indent="-118745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114300" algn="l"/>
              </a:tabLst>
            </a:pPr>
            <a:r>
              <a:rPr lang="pt-BR" sz="1800" b="0" u="none" strike="noStrike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A </a:t>
            </a:r>
            <a:r>
              <a:rPr lang="pt-BR" sz="1800" b="1" u="none" strike="noStrike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COMISSÃO DE MEIO AMBIENTE</a:t>
            </a:r>
            <a:r>
              <a:rPr lang="pt-BR" sz="1800" b="0" u="none" strike="noStrike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(</a:t>
            </a:r>
            <a:r>
              <a:rPr lang="pt-BR" sz="1800" b="1" u="none" strike="noStrike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CMA</a:t>
            </a:r>
            <a:r>
              <a:rPr lang="pt-BR" sz="1800" b="0" u="none" strike="noStrike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) da 36ª subseção da OAB SÃO PAULO vem trabalhando junto as causas ambientais e fomentando as discussões sobre temas relevantes ligados as questões ambientais.</a:t>
            </a:r>
            <a:endParaRPr lang="pt-BR" sz="1800" b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8745" indent="-118745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114300" algn="l"/>
              </a:tabLst>
            </a:pPr>
            <a:r>
              <a:rPr lang="pt-BR" sz="1800" b="0" u="none" strike="noStrike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É uma comissão permanente a quem compete:</a:t>
            </a:r>
            <a:endParaRPr lang="pt-BR" sz="1800" b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40385" indent="-118745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114300" algn="l"/>
              </a:tabLst>
            </a:pPr>
            <a:r>
              <a:rPr lang="pt-BR" sz="1800" b="0" u="none" strike="noStrike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a) cuidar dos assuntos relativos à proteção de defesa do meio ambiente;</a:t>
            </a:r>
            <a:endParaRPr lang="pt-BR" sz="1800" b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40385" indent="-118745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114300" algn="l"/>
              </a:tabLst>
            </a:pPr>
            <a:r>
              <a:rPr lang="pt-BR" sz="1800" b="0" u="none" strike="noStrike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b) promover estudos, cursos, seminários e outras atividades culturais objetivando a divulgação, análise e aprimoramento da legislação pertinente à defesa e proteção do meio ambiente;</a:t>
            </a:r>
            <a:endParaRPr lang="pt-BR" sz="1800" b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40385" indent="-118745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114300" algn="l"/>
              </a:tabLst>
            </a:pPr>
            <a:r>
              <a:rPr lang="pt-BR" sz="1800" b="0" u="none" strike="noStrike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c) Atuar, através da participação dos profissionais que integram a comissão nos Conselhos Municipais em defesa da vida em todas as suas formas.</a:t>
            </a:r>
            <a:endParaRPr lang="pt-BR" sz="1800" b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t-BR" dirty="0"/>
          </a:p>
        </p:txBody>
      </p:sp>
      <p:sp>
        <p:nvSpPr>
          <p:cNvPr id="10" name="CaixaDeTexto 9">
            <a:extLst>
              <a:ext uri="{FF2B5EF4-FFF2-40B4-BE49-F238E27FC236}">
                <a16:creationId xmlns="" xmlns:a16="http://schemas.microsoft.com/office/drawing/2014/main" id="{CAC0C56F-4727-CF1C-AD1A-858A8F8E0C1C}"/>
              </a:ext>
            </a:extLst>
          </p:cNvPr>
          <p:cNvSpPr txBox="1"/>
          <p:nvPr/>
        </p:nvSpPr>
        <p:spPr>
          <a:xfrm>
            <a:off x="5645426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5704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>
            <a:extLst>
              <a:ext uri="{FF2B5EF4-FFF2-40B4-BE49-F238E27FC236}">
                <a16:creationId xmlns="" xmlns:a16="http://schemas.microsoft.com/office/drawing/2014/main" id="{D004C70E-7512-FC5E-3F68-2ED436D62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6839" y="3143250"/>
            <a:ext cx="2781300" cy="3714750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="" xmlns:a16="http://schemas.microsoft.com/office/drawing/2014/main" id="{4B90CE17-CC6E-2A06-F28B-7514840404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6839" y="0"/>
            <a:ext cx="2781300" cy="371475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761648D-4C4B-4D36-B6BB-B92C8F2C2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493" y="188746"/>
            <a:ext cx="10380258" cy="1320800"/>
          </a:xfrm>
        </p:spPr>
        <p:txBody>
          <a:bodyPr>
            <a:normAutofit/>
          </a:bodyPr>
          <a:lstStyle/>
          <a:p>
            <a:pPr algn="ctr"/>
            <a:r>
              <a:rPr lang="pt-BR" b="1" dirty="0"/>
              <a:t>BUSCA-SE: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FDD943C5-34D0-4288-A6E7-AF4BA43A3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527" y="1043608"/>
            <a:ext cx="11279139" cy="5625645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200000"/>
              </a:lnSpc>
              <a:spcAft>
                <a:spcPts val="1800"/>
              </a:spcAft>
              <a:buFont typeface="+mj-lt"/>
              <a:buAutoNum type="alphaLcParenR"/>
            </a:pPr>
            <a:r>
              <a:rPr lang="pt-BR" sz="15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CONSTRUÇÃO DE VALORES e atitudes voltados à sustentabilidade;</a:t>
            </a:r>
          </a:p>
          <a:p>
            <a:pPr marL="342900" lvl="0" indent="-342900" algn="just">
              <a:lnSpc>
                <a:spcPct val="200000"/>
              </a:lnSpc>
              <a:spcAft>
                <a:spcPts val="1800"/>
              </a:spcAft>
              <a:buFont typeface="+mj-lt"/>
              <a:buAutoNum type="alphaLcParenR"/>
            </a:pPr>
            <a:r>
              <a:rPr lang="pt-BR" sz="15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Manutenção do meio ambiente ecologicamente equilibrado, que respeite as culturas locais e a capacidade de suporte dos ecossistemas e o desenvolvimento de habilidades;</a:t>
            </a:r>
          </a:p>
          <a:p>
            <a:pPr marL="342900" lvl="0" indent="-342900" algn="just">
              <a:lnSpc>
                <a:spcPct val="200000"/>
              </a:lnSpc>
              <a:spcAft>
                <a:spcPts val="1800"/>
              </a:spcAft>
              <a:buFont typeface="+mj-lt"/>
              <a:buAutoNum type="alphaLcParenR"/>
            </a:pPr>
            <a:r>
              <a:rPr lang="pt-BR" sz="15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</a:t>
            </a:r>
            <a:r>
              <a:rPr lang="pt-BR" sz="15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ormação de uma cidadania socioambiental com atitudes e comportamentos sociais ecologicamente saudáveis, garantindo prosperidade econômica integrada a trabalho e renda com justiça social;</a:t>
            </a:r>
          </a:p>
          <a:p>
            <a:pPr marL="342900" lvl="0" indent="-342900" algn="just">
              <a:lnSpc>
                <a:spcPct val="200000"/>
              </a:lnSpc>
              <a:spcAft>
                <a:spcPts val="1800"/>
              </a:spcAft>
              <a:buFont typeface="+mj-lt"/>
              <a:buAutoNum type="alphaLcParenR"/>
            </a:pPr>
            <a:r>
              <a:rPr lang="pt-BR" sz="15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Fomentar mecanismos capazes de difundir o conhecimento e a informação sobre o MA para os mais diferentes atores da nossa sociedade, e em especial, para os advogados;</a:t>
            </a:r>
          </a:p>
          <a:p>
            <a:pPr marL="342900" lvl="0" indent="-342900" algn="just">
              <a:lnSpc>
                <a:spcPct val="200000"/>
              </a:lnSpc>
              <a:spcAft>
                <a:spcPts val="1800"/>
              </a:spcAft>
              <a:buFont typeface="+mj-lt"/>
              <a:buAutoNum type="alphaLcParenR"/>
            </a:pPr>
            <a:r>
              <a:rPr lang="pt-BR" sz="15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Participar das questões atinentes a nossa jurisdição (São José dos Campos e Paraibuna), dos conselhos municipais, contribuindo para ordenamento e planejamento da cidade, realizar aprimoramento das leis ambientais locais para que tenham efetividade jurídica.</a:t>
            </a:r>
          </a:p>
          <a:p>
            <a:pPr marL="342900" lvl="0" indent="-342900" algn="just">
              <a:lnSpc>
                <a:spcPct val="200000"/>
              </a:lnSpc>
              <a:spcAft>
                <a:spcPts val="1800"/>
              </a:spcAft>
              <a:buFont typeface="+mj-lt"/>
              <a:buAutoNum type="alphaLcParenR"/>
            </a:pPr>
            <a:endParaRPr lang="pt-BR" sz="15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25540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>
            <a:extLst>
              <a:ext uri="{FF2B5EF4-FFF2-40B4-BE49-F238E27FC236}">
                <a16:creationId xmlns="" xmlns:a16="http://schemas.microsoft.com/office/drawing/2014/main" id="{D004C70E-7512-FC5E-3F68-2ED436D62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6839" y="3143250"/>
            <a:ext cx="2781300" cy="3714750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="" xmlns:a16="http://schemas.microsoft.com/office/drawing/2014/main" id="{4B90CE17-CC6E-2A06-F28B-7514840404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6839" y="0"/>
            <a:ext cx="2781300" cy="371475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761648D-4C4B-4D36-B6BB-B92C8F2C2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493" y="188746"/>
            <a:ext cx="10380258" cy="1320800"/>
          </a:xfrm>
        </p:spPr>
        <p:txBody>
          <a:bodyPr>
            <a:normAutofit/>
          </a:bodyPr>
          <a:lstStyle/>
          <a:p>
            <a:pPr algn="ctr"/>
            <a:r>
              <a:rPr lang="pt-BR" b="1" dirty="0"/>
              <a:t>Participações: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FDD943C5-34D0-4288-A6E7-AF4BA43A3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527" y="1445591"/>
            <a:ext cx="11279139" cy="4919732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200000"/>
              </a:lnSpc>
              <a:spcAft>
                <a:spcPts val="1800"/>
              </a:spcAft>
              <a:buFont typeface="+mj-lt"/>
              <a:buAutoNum type="alphaLcParenR"/>
            </a:pPr>
            <a:r>
              <a:rPr lang="pt-BR" sz="15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</a:t>
            </a:r>
            <a:r>
              <a:rPr lang="pt-BR" sz="15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onselhos de meio ambiente – COMAM;</a:t>
            </a:r>
          </a:p>
          <a:p>
            <a:pPr marL="342900" lvl="0" indent="-342900" algn="just">
              <a:lnSpc>
                <a:spcPct val="200000"/>
              </a:lnSpc>
              <a:spcAft>
                <a:spcPts val="1800"/>
              </a:spcAft>
              <a:buFont typeface="+mj-lt"/>
              <a:buAutoNum type="alphaLcParenR"/>
            </a:pPr>
            <a:r>
              <a:rPr lang="pt-BR" sz="15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Conselho Municipal do Patrimônio Histórico Artístico e Cultural – COMPHAC;</a:t>
            </a:r>
          </a:p>
          <a:p>
            <a:pPr marL="342900" lvl="0" indent="-342900" algn="just">
              <a:lnSpc>
                <a:spcPct val="200000"/>
              </a:lnSpc>
              <a:spcAft>
                <a:spcPts val="1800"/>
              </a:spcAft>
              <a:buFont typeface="+mj-lt"/>
              <a:buAutoNum type="alphaLcParenR"/>
            </a:pPr>
            <a:r>
              <a:rPr lang="pt-BR" sz="15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Câmara Técnica da Arborização;</a:t>
            </a:r>
          </a:p>
          <a:p>
            <a:pPr marL="342900" lvl="0" indent="-342900" algn="just">
              <a:lnSpc>
                <a:spcPct val="200000"/>
              </a:lnSpc>
              <a:spcAft>
                <a:spcPts val="1800"/>
              </a:spcAft>
              <a:buFont typeface="+mj-lt"/>
              <a:buAutoNum type="alphaLcParenR"/>
            </a:pPr>
            <a:r>
              <a:rPr lang="pt-BR" sz="15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Câmara Técnica de Resíduos Sólidos;</a:t>
            </a:r>
          </a:p>
          <a:p>
            <a:pPr marL="342900" lvl="0" indent="-342900" algn="just">
              <a:lnSpc>
                <a:spcPct val="200000"/>
              </a:lnSpc>
              <a:spcAft>
                <a:spcPts val="1800"/>
              </a:spcAft>
              <a:buFont typeface="+mj-lt"/>
              <a:buAutoNum type="alphaLcParenR"/>
            </a:pPr>
            <a:r>
              <a:rPr lang="pt-BR" sz="15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Passado: CT zoneamento, </a:t>
            </a:r>
            <a:r>
              <a:rPr lang="pt-BR" sz="1500" b="1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ct</a:t>
            </a:r>
            <a:r>
              <a:rPr lang="pt-BR" sz="15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arborização, proposta para aprimoramento da Legislação do Comam, seminário sobre a questão fundiária do bairro do Banhado, CT  modernização do Código Obras, </a:t>
            </a:r>
            <a:endParaRPr lang="pt-BR" sz="15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spcAft>
                <a:spcPts val="1800"/>
              </a:spcAft>
              <a:buFont typeface="+mj-lt"/>
              <a:buAutoNum type="alphaLcParenR"/>
            </a:pPr>
            <a:endParaRPr lang="pt-BR" sz="15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80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>
            <a:extLst>
              <a:ext uri="{FF2B5EF4-FFF2-40B4-BE49-F238E27FC236}">
                <a16:creationId xmlns="" xmlns:a16="http://schemas.microsoft.com/office/drawing/2014/main" id="{D004C70E-7512-FC5E-3F68-2ED436D62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6839" y="3143250"/>
            <a:ext cx="2781300" cy="3714750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="" xmlns:a16="http://schemas.microsoft.com/office/drawing/2014/main" id="{4B90CE17-CC6E-2A06-F28B-7514840404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6839" y="0"/>
            <a:ext cx="2781300" cy="371475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761648D-4C4B-4D36-B6BB-B92C8F2C2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493" y="188746"/>
            <a:ext cx="10380258" cy="994011"/>
          </a:xfrm>
        </p:spPr>
        <p:txBody>
          <a:bodyPr>
            <a:normAutofit/>
          </a:bodyPr>
          <a:lstStyle/>
          <a:p>
            <a:pPr algn="ctr"/>
            <a:r>
              <a:rPr lang="pt-BR" b="1" dirty="0"/>
              <a:t>Eventos e projetos::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FDD943C5-34D0-4288-A6E7-AF4BA43A3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527" y="1182757"/>
            <a:ext cx="11279139" cy="5182566"/>
          </a:xfrm>
        </p:spPr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200000"/>
              </a:lnSpc>
              <a:spcAft>
                <a:spcPts val="1800"/>
              </a:spcAft>
              <a:buFont typeface="+mj-lt"/>
              <a:buAutoNum type="alphaLcParenR"/>
            </a:pPr>
            <a:r>
              <a:rPr lang="pt-BR" sz="15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Grupos de Estudos Ambientais para abordar para membros da comissão e convidados externos;</a:t>
            </a:r>
          </a:p>
          <a:p>
            <a:pPr marL="342900" lvl="0" indent="-342900" algn="just">
              <a:lnSpc>
                <a:spcPct val="200000"/>
              </a:lnSpc>
              <a:spcAft>
                <a:spcPts val="1800"/>
              </a:spcAft>
              <a:buFont typeface="+mj-lt"/>
              <a:buAutoNum type="alphaLcParenR"/>
            </a:pPr>
            <a:r>
              <a:rPr lang="pt-BR" sz="15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Mentorias para aprender com experiências alheias;</a:t>
            </a:r>
          </a:p>
          <a:p>
            <a:pPr marL="342900" lvl="0" indent="-342900" algn="just">
              <a:lnSpc>
                <a:spcPct val="200000"/>
              </a:lnSpc>
              <a:spcAft>
                <a:spcPts val="1800"/>
              </a:spcAft>
              <a:buFont typeface="+mj-lt"/>
              <a:buAutoNum type="alphaLcParenR"/>
            </a:pPr>
            <a:r>
              <a:rPr lang="pt-BR" sz="15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Imersões;</a:t>
            </a:r>
          </a:p>
          <a:p>
            <a:pPr marL="342900" lvl="0" indent="-342900" algn="just">
              <a:lnSpc>
                <a:spcPct val="200000"/>
              </a:lnSpc>
              <a:spcAft>
                <a:spcPts val="1800"/>
              </a:spcAft>
              <a:buFont typeface="+mj-lt"/>
              <a:buAutoNum type="alphaLcParenR"/>
            </a:pPr>
            <a:r>
              <a:rPr lang="pt-BR" sz="15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Cursos;</a:t>
            </a:r>
          </a:p>
          <a:p>
            <a:pPr marL="342900" lvl="0" indent="-342900" algn="just">
              <a:lnSpc>
                <a:spcPct val="200000"/>
              </a:lnSpc>
              <a:spcAft>
                <a:spcPts val="1800"/>
              </a:spcAft>
              <a:buFont typeface="+mj-lt"/>
              <a:buAutoNum type="alphaLcParenR"/>
            </a:pPr>
            <a:r>
              <a:rPr lang="pt-BR" sz="15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Produção de materiais: cartilhas, manuais, estudos ambientais, notas, pareceres, entre outros documentos que possam ser aproveitados pela sociedade;</a:t>
            </a:r>
          </a:p>
          <a:p>
            <a:pPr algn="just">
              <a:lnSpc>
                <a:spcPct val="200000"/>
              </a:lnSpc>
              <a:spcAft>
                <a:spcPts val="1800"/>
              </a:spcAft>
              <a:buFont typeface="+mj-lt"/>
              <a:buAutoNum type="alphaLcParenR"/>
            </a:pPr>
            <a:r>
              <a:rPr lang="pt-BR" sz="16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Palestras sobre temas atinentes ao direto ambiental;</a:t>
            </a:r>
          </a:p>
          <a:p>
            <a:pPr marL="342900" lvl="0" indent="-342900" algn="just">
              <a:lnSpc>
                <a:spcPct val="200000"/>
              </a:lnSpc>
              <a:spcAft>
                <a:spcPts val="1800"/>
              </a:spcAft>
              <a:buFont typeface="+mj-lt"/>
              <a:buAutoNum type="alphaLcParenR"/>
            </a:pPr>
            <a:endParaRPr lang="pt-BR" sz="15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spcAft>
                <a:spcPts val="1800"/>
              </a:spcAft>
              <a:buFont typeface="+mj-lt"/>
              <a:buAutoNum type="alphaLcParenR"/>
            </a:pPr>
            <a:endParaRPr lang="pt-BR" sz="15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37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>
            <a:extLst>
              <a:ext uri="{FF2B5EF4-FFF2-40B4-BE49-F238E27FC236}">
                <a16:creationId xmlns="" xmlns:a16="http://schemas.microsoft.com/office/drawing/2014/main" id="{D004C70E-7512-FC5E-3F68-2ED436D62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6839" y="3143250"/>
            <a:ext cx="2781300" cy="3714750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="" xmlns:a16="http://schemas.microsoft.com/office/drawing/2014/main" id="{4B90CE17-CC6E-2A06-F28B-7514840404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6839" y="0"/>
            <a:ext cx="2781300" cy="371475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761648D-4C4B-4D36-B6BB-B92C8F2C2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493" y="188746"/>
            <a:ext cx="10380258" cy="1320800"/>
          </a:xfrm>
        </p:spPr>
        <p:txBody>
          <a:bodyPr>
            <a:normAutofit/>
          </a:bodyPr>
          <a:lstStyle/>
          <a:p>
            <a:pPr algn="ctr"/>
            <a:r>
              <a:rPr lang="pt-BR" b="1" dirty="0"/>
              <a:t>Eventos e projetos: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FDD943C5-34D0-4288-A6E7-AF4BA43A3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368" y="917518"/>
            <a:ext cx="11279139" cy="4919732"/>
          </a:xfrm>
        </p:spPr>
        <p:txBody>
          <a:bodyPr>
            <a:normAutofit fontScale="25000" lnSpcReduction="20000"/>
          </a:bodyPr>
          <a:lstStyle/>
          <a:p>
            <a:pPr marL="342900" lvl="0" indent="-342900" algn="just">
              <a:lnSpc>
                <a:spcPct val="200000"/>
              </a:lnSpc>
              <a:spcAft>
                <a:spcPts val="1800"/>
              </a:spcAft>
              <a:buFont typeface="+mj-lt"/>
              <a:buAutoNum type="alphaLcParenR"/>
            </a:pPr>
            <a:r>
              <a:rPr lang="pt-BR" sz="6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OAB PLANTANDO O FUTURO plantio de árvores e conscientização ambiental fomentando a construção de relações entre as famílias dos advogados, realizado anualmente;</a:t>
            </a:r>
          </a:p>
          <a:p>
            <a:pPr marL="342900" lvl="0" indent="-342900" algn="just">
              <a:lnSpc>
                <a:spcPct val="200000"/>
              </a:lnSpc>
              <a:spcAft>
                <a:spcPts val="1800"/>
              </a:spcAft>
              <a:buFont typeface="+mj-lt"/>
              <a:buAutoNum type="alphaLcParenR"/>
            </a:pPr>
            <a:r>
              <a:rPr lang="pt-BR" sz="6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Programa REVERTE OAB que visa instituir uma série de projetos para tornar a casa do advogado mais </a:t>
            </a:r>
            <a:r>
              <a:rPr lang="pt-BR" sz="6000" b="1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sustentável.</a:t>
            </a:r>
          </a:p>
          <a:p>
            <a:pPr marL="342900" lvl="0" indent="-342900" algn="just">
              <a:lnSpc>
                <a:spcPct val="200000"/>
              </a:lnSpc>
              <a:spcAft>
                <a:spcPts val="1800"/>
              </a:spcAft>
              <a:buFont typeface="+mj-lt"/>
              <a:buAutoNum type="alphaLcParenR"/>
            </a:pPr>
            <a:r>
              <a:rPr lang="pt-BR" sz="6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Parceria com a OAB vai à escola e OAB vai à faculdade;</a:t>
            </a:r>
          </a:p>
          <a:p>
            <a:pPr marL="342900" lvl="0" indent="-342900" algn="just">
              <a:lnSpc>
                <a:spcPct val="200000"/>
              </a:lnSpc>
              <a:spcAft>
                <a:spcPts val="1800"/>
              </a:spcAft>
              <a:buFont typeface="+mj-lt"/>
              <a:buAutoNum type="alphaLcParenR"/>
            </a:pPr>
            <a:r>
              <a:rPr lang="pt-BR" sz="60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Encontro das comissões </a:t>
            </a:r>
            <a:endParaRPr lang="pt-BR" sz="6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spcAft>
                <a:spcPts val="1800"/>
              </a:spcAft>
              <a:buFont typeface="+mj-lt"/>
              <a:buAutoNum type="alphaLcParenR"/>
            </a:pPr>
            <a:endParaRPr lang="pt-BR" sz="15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0020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>
            <a:extLst>
              <a:ext uri="{FF2B5EF4-FFF2-40B4-BE49-F238E27FC236}">
                <a16:creationId xmlns="" xmlns:a16="http://schemas.microsoft.com/office/drawing/2014/main" id="{D004C70E-7512-FC5E-3F68-2ED436D62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6839" y="3143250"/>
            <a:ext cx="2781300" cy="3714750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="" xmlns:a16="http://schemas.microsoft.com/office/drawing/2014/main" id="{4B90CE17-CC6E-2A06-F28B-7514840404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6839" y="0"/>
            <a:ext cx="2781300" cy="371475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761648D-4C4B-4D36-B6BB-B92C8F2C2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493" y="188746"/>
            <a:ext cx="10380258" cy="1320800"/>
          </a:xfrm>
        </p:spPr>
        <p:txBody>
          <a:bodyPr>
            <a:normAutofit/>
          </a:bodyPr>
          <a:lstStyle/>
          <a:p>
            <a:pPr algn="ctr"/>
            <a:r>
              <a:rPr lang="pt-BR" b="1" dirty="0"/>
              <a:t>REVERTE OAB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FDD943C5-34D0-4288-A6E7-AF4BA43A3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212" y="1232442"/>
            <a:ext cx="11279139" cy="4919732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200000"/>
              </a:lnSpc>
              <a:spcAft>
                <a:spcPts val="1800"/>
              </a:spcAft>
              <a:buFont typeface="+mj-lt"/>
              <a:buAutoNum type="alphaLcParenR"/>
            </a:pPr>
            <a:endParaRPr lang="pt-BR" sz="15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  <p:sp>
        <p:nvSpPr>
          <p:cNvPr id="8" name="Elipse 7">
            <a:extLst>
              <a:ext uri="{FF2B5EF4-FFF2-40B4-BE49-F238E27FC236}">
                <a16:creationId xmlns="" xmlns:a16="http://schemas.microsoft.com/office/drawing/2014/main" id="{E3BBE652-FC36-5CE0-27EB-D2858100235E}"/>
              </a:ext>
            </a:extLst>
          </p:cNvPr>
          <p:cNvSpPr/>
          <p:nvPr/>
        </p:nvSpPr>
        <p:spPr>
          <a:xfrm>
            <a:off x="855918" y="1629316"/>
            <a:ext cx="2772126" cy="245790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t-BR" b="1" dirty="0">
                <a:solidFill>
                  <a:schemeClr val="tx1"/>
                </a:solidFill>
                <a:hlinkClick r:id="rId3" action="ppaction://hlinkpres?slideindex=1&amp;slidetitle="/>
              </a:rPr>
              <a:t>OAB LIXO ZERO</a:t>
            </a:r>
            <a:endParaRPr lang="pt-BR" b="1" dirty="0">
              <a:solidFill>
                <a:schemeClr val="tx1"/>
              </a:solidFill>
            </a:endParaRPr>
          </a:p>
          <a:p>
            <a:pPr marL="285750" indent="-285750" algn="ctr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dirty="0"/>
              <a:t>Curso;</a:t>
            </a:r>
          </a:p>
          <a:p>
            <a:pPr marL="285750" indent="-285750" algn="ctr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dirty="0"/>
              <a:t>PGRS;</a:t>
            </a:r>
          </a:p>
          <a:p>
            <a:pPr marL="285750" indent="-285750" algn="ctr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dirty="0"/>
              <a:t>Comunicação social;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="" xmlns:a16="http://schemas.microsoft.com/office/drawing/2014/main" id="{B4A8AE62-46B2-A279-3212-52012226B0B2}"/>
              </a:ext>
            </a:extLst>
          </p:cNvPr>
          <p:cNvSpPr/>
          <p:nvPr/>
        </p:nvSpPr>
        <p:spPr>
          <a:xfrm>
            <a:off x="4170124" y="1346514"/>
            <a:ext cx="4060848" cy="302351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r>
              <a:rPr lang="pt-BR" b="1" dirty="0">
                <a:solidFill>
                  <a:schemeClr val="tx1"/>
                </a:solidFill>
                <a:hlinkClick r:id="rId4" action="ppaction://hlinkfile"/>
              </a:rPr>
              <a:t>PEA</a:t>
            </a:r>
            <a:r>
              <a:rPr lang="pt-BR" dirty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1500" dirty="0"/>
              <a:t>Agenda Ambiental;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1500" dirty="0"/>
              <a:t>Campanha itinerante EA;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1500" dirty="0"/>
              <a:t>Divulgação do projeto e das cartilhas nos eventos, fóruns e salas da OAB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1500" dirty="0"/>
              <a:t>Campanhas de EA em forma de vídeos curtos para eventos e mídias sociais.</a:t>
            </a:r>
          </a:p>
          <a:p>
            <a:endParaRPr lang="pt-BR" sz="1500" dirty="0"/>
          </a:p>
          <a:p>
            <a:pPr algn="ctr"/>
            <a:endParaRPr lang="pt-BR" dirty="0"/>
          </a:p>
        </p:txBody>
      </p:sp>
      <p:sp>
        <p:nvSpPr>
          <p:cNvPr id="12" name="Elipse 11">
            <a:extLst>
              <a:ext uri="{FF2B5EF4-FFF2-40B4-BE49-F238E27FC236}">
                <a16:creationId xmlns="" xmlns:a16="http://schemas.microsoft.com/office/drawing/2014/main" id="{5F2BF478-34D0-796C-279B-940E249B4D31}"/>
              </a:ext>
            </a:extLst>
          </p:cNvPr>
          <p:cNvSpPr/>
          <p:nvPr/>
        </p:nvSpPr>
        <p:spPr>
          <a:xfrm>
            <a:off x="8827381" y="1478630"/>
            <a:ext cx="2772126" cy="245790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t-BR" b="1" dirty="0">
                <a:solidFill>
                  <a:schemeClr val="tx1"/>
                </a:solidFill>
              </a:rPr>
              <a:t>SOCIAL:</a:t>
            </a:r>
          </a:p>
          <a:p>
            <a:pPr marL="285750" indent="-285750" algn="ctr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chemeClr val="bg1"/>
                </a:solidFill>
              </a:rPr>
              <a:t>CONHEÇA SEU AGENTE AMBIENTAL </a:t>
            </a:r>
          </a:p>
          <a:p>
            <a:pPr algn="ctr"/>
            <a:r>
              <a:rPr lang="pt-BR" dirty="0"/>
              <a:t> </a:t>
            </a:r>
          </a:p>
        </p:txBody>
      </p:sp>
      <p:pic>
        <p:nvPicPr>
          <p:cNvPr id="26" name="Imagem 25">
            <a:extLst>
              <a:ext uri="{FF2B5EF4-FFF2-40B4-BE49-F238E27FC236}">
                <a16:creationId xmlns="" xmlns:a16="http://schemas.microsoft.com/office/drawing/2014/main" id="{88F2C3A6-EF5C-B210-D096-6B5B383F73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12211" y="117641"/>
            <a:ext cx="2278731" cy="1416142"/>
          </a:xfrm>
          <a:prstGeom prst="rect">
            <a:avLst/>
          </a:prstGeom>
        </p:spPr>
      </p:pic>
      <p:sp>
        <p:nvSpPr>
          <p:cNvPr id="30" name="Elipse 29">
            <a:extLst>
              <a:ext uri="{FF2B5EF4-FFF2-40B4-BE49-F238E27FC236}">
                <a16:creationId xmlns="" xmlns:a16="http://schemas.microsoft.com/office/drawing/2014/main" id="{60C3D97F-648D-A3A2-3A11-33722C8B2996}"/>
              </a:ext>
            </a:extLst>
          </p:cNvPr>
          <p:cNvSpPr/>
          <p:nvPr/>
        </p:nvSpPr>
        <p:spPr>
          <a:xfrm>
            <a:off x="3493106" y="4832905"/>
            <a:ext cx="1865244" cy="195374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REMÉDIOS</a:t>
            </a:r>
          </a:p>
          <a:p>
            <a:pPr algn="ctr"/>
            <a:r>
              <a:rPr lang="pt-BR" dirty="0"/>
              <a:t>CAASP </a:t>
            </a:r>
          </a:p>
        </p:txBody>
      </p:sp>
      <p:sp>
        <p:nvSpPr>
          <p:cNvPr id="31" name="Elipse 30">
            <a:extLst>
              <a:ext uri="{FF2B5EF4-FFF2-40B4-BE49-F238E27FC236}">
                <a16:creationId xmlns="" xmlns:a16="http://schemas.microsoft.com/office/drawing/2014/main" id="{79FA0AAC-D726-DB89-DC0F-A88B88B07AB4}"/>
              </a:ext>
            </a:extLst>
          </p:cNvPr>
          <p:cNvSpPr/>
          <p:nvPr/>
        </p:nvSpPr>
        <p:spPr>
          <a:xfrm>
            <a:off x="1999924" y="4832905"/>
            <a:ext cx="1865244" cy="195374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MATERIAIS DE </a:t>
            </a:r>
          </a:p>
          <a:p>
            <a:pPr algn="ctr"/>
            <a:r>
              <a:rPr lang="pt-BR" dirty="0"/>
              <a:t>ESCRITA </a:t>
            </a:r>
          </a:p>
        </p:txBody>
      </p:sp>
      <p:sp>
        <p:nvSpPr>
          <p:cNvPr id="32" name="Elipse 31">
            <a:extLst>
              <a:ext uri="{FF2B5EF4-FFF2-40B4-BE49-F238E27FC236}">
                <a16:creationId xmlns="" xmlns:a16="http://schemas.microsoft.com/office/drawing/2014/main" id="{040DE8EC-ACB0-6FA3-D38D-9005BD4DF4ED}"/>
              </a:ext>
            </a:extLst>
          </p:cNvPr>
          <p:cNvSpPr/>
          <p:nvPr/>
        </p:nvSpPr>
        <p:spPr>
          <a:xfrm>
            <a:off x="376737" y="4846423"/>
            <a:ext cx="1865244" cy="195374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MÃO NA RODA OAB</a:t>
            </a:r>
          </a:p>
        </p:txBody>
      </p:sp>
      <p:sp>
        <p:nvSpPr>
          <p:cNvPr id="33" name="Elipse 32">
            <a:extLst>
              <a:ext uri="{FF2B5EF4-FFF2-40B4-BE49-F238E27FC236}">
                <a16:creationId xmlns="" xmlns:a16="http://schemas.microsoft.com/office/drawing/2014/main" id="{37DBE325-1048-40D6-EBF8-A5C8EE6BCA1B}"/>
              </a:ext>
            </a:extLst>
          </p:cNvPr>
          <p:cNvSpPr/>
          <p:nvPr/>
        </p:nvSpPr>
        <p:spPr>
          <a:xfrm>
            <a:off x="5093364" y="4859301"/>
            <a:ext cx="1865244" cy="195374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PILHAS E BATERIAS</a:t>
            </a:r>
          </a:p>
        </p:txBody>
      </p:sp>
      <p:sp>
        <p:nvSpPr>
          <p:cNvPr id="34" name="Elipse 33">
            <a:extLst>
              <a:ext uri="{FF2B5EF4-FFF2-40B4-BE49-F238E27FC236}">
                <a16:creationId xmlns="" xmlns:a16="http://schemas.microsoft.com/office/drawing/2014/main" id="{B8B0A944-20E9-E14E-C47A-C6D1B3B82D79}"/>
              </a:ext>
            </a:extLst>
          </p:cNvPr>
          <p:cNvSpPr/>
          <p:nvPr/>
        </p:nvSpPr>
        <p:spPr>
          <a:xfrm>
            <a:off x="6645897" y="4865819"/>
            <a:ext cx="1865244" cy="195374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latin typeface="Verdana" panose="020B0604030504040204" pitchFamily="34" charset="0"/>
                <a:ea typeface="Batang" panose="02030600000101010101" pitchFamily="18" charset="-127"/>
              </a:rPr>
              <a:t>RESÍDUO ELETRÔNICOS</a:t>
            </a:r>
            <a:endParaRPr lang="pt-BR" dirty="0"/>
          </a:p>
        </p:txBody>
      </p:sp>
      <p:sp>
        <p:nvSpPr>
          <p:cNvPr id="35" name="Elipse 34">
            <a:extLst>
              <a:ext uri="{FF2B5EF4-FFF2-40B4-BE49-F238E27FC236}">
                <a16:creationId xmlns="" xmlns:a16="http://schemas.microsoft.com/office/drawing/2014/main" id="{5BB7EFF0-2E4C-3624-9CAC-79AFA1BD1A51}"/>
              </a:ext>
            </a:extLst>
          </p:cNvPr>
          <p:cNvSpPr/>
          <p:nvPr/>
        </p:nvSpPr>
        <p:spPr>
          <a:xfrm>
            <a:off x="8230972" y="4859937"/>
            <a:ext cx="1865244" cy="194022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PARCERIAS com TJ E OUTROS PEVS </a:t>
            </a:r>
          </a:p>
        </p:txBody>
      </p:sp>
      <p:sp>
        <p:nvSpPr>
          <p:cNvPr id="36" name="Elipse 35">
            <a:extLst>
              <a:ext uri="{FF2B5EF4-FFF2-40B4-BE49-F238E27FC236}">
                <a16:creationId xmlns="" xmlns:a16="http://schemas.microsoft.com/office/drawing/2014/main" id="{6E500028-1DAF-CE07-1EF5-B7A45D8D81D6}"/>
              </a:ext>
            </a:extLst>
          </p:cNvPr>
          <p:cNvSpPr/>
          <p:nvPr/>
        </p:nvSpPr>
        <p:spPr>
          <a:xfrm>
            <a:off x="9798688" y="4865819"/>
            <a:ext cx="1865244" cy="195374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/>
              <a:t>CAMPANHAS</a:t>
            </a:r>
            <a:r>
              <a:rPr lang="pt-BR" dirty="0"/>
              <a:t> </a:t>
            </a:r>
            <a:r>
              <a:rPr lang="pt-BR" sz="1600" dirty="0"/>
              <a:t>PONTUAIS</a:t>
            </a:r>
          </a:p>
        </p:txBody>
      </p:sp>
    </p:spTree>
    <p:extLst>
      <p:ext uri="{BB962C8B-B14F-4D97-AF65-F5344CB8AC3E}">
        <p14:creationId xmlns:p14="http://schemas.microsoft.com/office/powerpoint/2010/main" val="1598766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8CB5B24-799B-F919-4594-0DA5CB92D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4421"/>
          </a:xfrm>
        </p:spPr>
        <p:txBody>
          <a:bodyPr/>
          <a:lstStyle/>
          <a:p>
            <a:r>
              <a:rPr lang="pt-BR" b="1" dirty="0"/>
              <a:t>Trabalhos e projetos entregues: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CE6ACCB7-A624-9AF8-C0CF-3973C933B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3959"/>
            <a:ext cx="8596668" cy="4297403"/>
          </a:xfrm>
        </p:spPr>
        <p:txBody>
          <a:bodyPr>
            <a:normAutofit lnSpcReduction="10000"/>
          </a:bodyPr>
          <a:lstStyle/>
          <a:p>
            <a:r>
              <a:rPr lang="pt-BR" dirty="0"/>
              <a:t>D</a:t>
            </a:r>
            <a:r>
              <a:rPr lang="pt-BR" sz="1800" dirty="0"/>
              <a:t>iagnóstico de resíduos </a:t>
            </a:r>
            <a:r>
              <a:rPr lang="pt-BR" dirty="0"/>
              <a:t>da casa;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sz="1800" dirty="0"/>
              <a:t>Projeto Orçamentário;</a:t>
            </a:r>
          </a:p>
          <a:p>
            <a:endParaRPr lang="pt-BR" dirty="0"/>
          </a:p>
          <a:p>
            <a:r>
              <a:rPr lang="pt-BR" sz="1800" dirty="0"/>
              <a:t>Projeto Físico, com croqui demonstrando e cotações;</a:t>
            </a:r>
          </a:p>
          <a:p>
            <a:endParaRPr lang="pt-BR" sz="1800" dirty="0"/>
          </a:p>
          <a:p>
            <a:r>
              <a:rPr lang="pt-BR" dirty="0"/>
              <a:t>Projeto de C</a:t>
            </a:r>
            <a:r>
              <a:rPr lang="pt-BR" sz="1800" dirty="0"/>
              <a:t>omunicação </a:t>
            </a:r>
            <a:r>
              <a:rPr lang="pt-BR" dirty="0"/>
              <a:t>V</a:t>
            </a:r>
            <a:r>
              <a:rPr lang="pt-BR" sz="1800" dirty="0"/>
              <a:t>isual;</a:t>
            </a:r>
          </a:p>
          <a:p>
            <a:pPr marL="0" indent="0">
              <a:buNone/>
            </a:pPr>
            <a:endParaRPr lang="pt-BR" sz="1800" dirty="0"/>
          </a:p>
          <a:p>
            <a:r>
              <a:rPr lang="pt-BR" sz="1800" dirty="0"/>
              <a:t>PEA</a:t>
            </a:r>
          </a:p>
          <a:p>
            <a:endParaRPr lang="pt-BR" dirty="0"/>
          </a:p>
          <a:p>
            <a:r>
              <a:rPr lang="pt-BR" sz="1800" dirty="0"/>
              <a:t>Plano de Gerenciamento de resíduos da casa do advogado </a:t>
            </a:r>
            <a:r>
              <a:rPr lang="pt-BR" sz="1800" dirty="0" err="1"/>
              <a:t>SJCampos</a:t>
            </a:r>
            <a:r>
              <a:rPr lang="pt-BR" sz="1800" dirty="0"/>
              <a:t>.</a:t>
            </a:r>
          </a:p>
          <a:p>
            <a:endParaRPr lang="pt-BR" sz="18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7887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>
            <a:extLst>
              <a:ext uri="{FF2B5EF4-FFF2-40B4-BE49-F238E27FC236}">
                <a16:creationId xmlns="" xmlns:a16="http://schemas.microsoft.com/office/drawing/2014/main" id="{D004C70E-7512-FC5E-3F68-2ED436D62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6839" y="3143250"/>
            <a:ext cx="2781300" cy="3714750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="" xmlns:a16="http://schemas.microsoft.com/office/drawing/2014/main" id="{4B90CE17-CC6E-2A06-F28B-7514840404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6839" y="0"/>
            <a:ext cx="2781300" cy="371475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761648D-4C4B-4D36-B6BB-B92C8F2C2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493" y="188746"/>
            <a:ext cx="10380258" cy="1320800"/>
          </a:xfrm>
        </p:spPr>
        <p:txBody>
          <a:bodyPr>
            <a:normAutofit/>
          </a:bodyPr>
          <a:lstStyle/>
          <a:p>
            <a:pPr algn="ctr"/>
            <a:r>
              <a:rPr lang="pt-BR" b="1" dirty="0"/>
              <a:t>Nossas cartilhas: </a:t>
            </a:r>
            <a:br>
              <a:rPr lang="pt-BR" b="1" dirty="0"/>
            </a:b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FDD943C5-34D0-4288-A6E7-AF4BA43A3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527" y="1445591"/>
            <a:ext cx="11279139" cy="4919732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200000"/>
              </a:lnSpc>
              <a:spcBef>
                <a:spcPts val="1800"/>
              </a:spcBef>
              <a:buFont typeface="+mj-lt"/>
              <a:buAutoNum type="alphaLcParenR"/>
            </a:pPr>
            <a:r>
              <a:rPr lang="pt-BR" sz="15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CARTILHA LIXO ZERO PARA ADVOGADOS;</a:t>
            </a:r>
          </a:p>
          <a:p>
            <a:pPr marL="342900" lvl="0" indent="-342900" algn="just">
              <a:lnSpc>
                <a:spcPct val="200000"/>
              </a:lnSpc>
              <a:buFont typeface="+mj-lt"/>
              <a:buAutoNum type="alphaLcParenR"/>
            </a:pPr>
            <a:r>
              <a:rPr lang="pt-BR" sz="15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MANUAL LIXO ZERO PARA ESCRITÓRIOS;</a:t>
            </a:r>
          </a:p>
          <a:p>
            <a:pPr marL="342900" lvl="0" indent="-342900" algn="just">
              <a:lnSpc>
                <a:spcPct val="200000"/>
              </a:lnSpc>
              <a:buFont typeface="+mj-lt"/>
              <a:buAutoNum type="alphaLcParenR"/>
            </a:pPr>
            <a:r>
              <a:rPr lang="pt-BR" sz="15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GUIA PARA ASSINATURA DIGITAL;</a:t>
            </a:r>
          </a:p>
          <a:p>
            <a:pPr marL="342900" lvl="0" indent="-342900" algn="just">
              <a:lnSpc>
                <a:spcPct val="200000"/>
              </a:lnSpc>
              <a:spcAft>
                <a:spcPts val="1800"/>
              </a:spcAft>
              <a:buFont typeface="+mj-lt"/>
              <a:buAutoNum type="alphaLcParenR"/>
            </a:pPr>
            <a:r>
              <a:rPr lang="pt-BR" sz="15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CARTILHA LIXO ZERO PARA CRIANÇAS;</a:t>
            </a:r>
          </a:p>
          <a:p>
            <a:pPr marL="342900" lvl="0" indent="-342900" algn="just">
              <a:lnSpc>
                <a:spcPct val="20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t-BR" sz="15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TUTORIAL PARA ASSINATURA DIGITAL.</a:t>
            </a:r>
            <a:endParaRPr lang="pt-BR" sz="15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spcAft>
                <a:spcPts val="1800"/>
              </a:spcAft>
              <a:buFont typeface="+mj-lt"/>
              <a:buAutoNum type="alphaLcParenR"/>
            </a:pPr>
            <a:endParaRPr lang="pt-BR" sz="15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="" xmlns:a16="http://schemas.microsoft.com/office/drawing/2014/main" id="{E1C8D47F-6E90-8746-1737-7E1EF7B003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6" y="3428995"/>
            <a:ext cx="8" cy="9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="" xmlns:a16="http://schemas.microsoft.com/office/drawing/2014/main" id="{471EE006-E8B4-AA08-C0C6-269A37038D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827016">
            <a:off x="6095996" y="3428995"/>
            <a:ext cx="8" cy="9"/>
          </a:xfrm>
          <a:prstGeom prst="rect">
            <a:avLst/>
          </a:prstGeom>
        </p:spPr>
      </p:pic>
      <p:sp>
        <p:nvSpPr>
          <p:cNvPr id="4" name="AutoShape 2">
            <a:extLst>
              <a:ext uri="{FF2B5EF4-FFF2-40B4-BE49-F238E27FC236}">
                <a16:creationId xmlns="" xmlns:a16="http://schemas.microsoft.com/office/drawing/2014/main" id="{99886BBA-84E9-1C31-E40B-3081C05890F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="" xmlns:a16="http://schemas.microsoft.com/office/drawing/2014/main" id="{890525E0-E437-EBE7-D995-C6751BB9FE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69195" y="1090612"/>
            <a:ext cx="2857500" cy="410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7330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592</Words>
  <Application>Microsoft Office PowerPoint</Application>
  <PresentationFormat>Personalizar</PresentationFormat>
  <Paragraphs>75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11</vt:i4>
      </vt:variant>
    </vt:vector>
  </HeadingPairs>
  <TitlesOfParts>
    <vt:vector size="13" baseType="lpstr">
      <vt:lpstr>Tema do Office</vt:lpstr>
      <vt:lpstr>Facetado</vt:lpstr>
      <vt:lpstr>COMISSÃO DE MEIO AMBIENTE OAB SP</vt:lpstr>
      <vt:lpstr>COMISSÃO DO MEIO AMBIENTE DA OAB/SJC  </vt:lpstr>
      <vt:lpstr>BUSCA-SE:</vt:lpstr>
      <vt:lpstr>Participações:</vt:lpstr>
      <vt:lpstr>Eventos e projetos::</vt:lpstr>
      <vt:lpstr>Eventos e projetos:</vt:lpstr>
      <vt:lpstr>REVERTE OAB </vt:lpstr>
      <vt:lpstr>Trabalhos e projetos entregues:</vt:lpstr>
      <vt:lpstr>Nossas cartilhas:  </vt:lpstr>
      <vt:lpstr>COMPOSIÇÃO ATUAL:</vt:lpstr>
      <vt:lpstr>OBRIGADA Dra. Fernanda Fowler Presidente da CMA São José dos Campos fernanda@advocaciafowler.com.br @meioambiente_oabsjc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COMISSÃO DE MEIO AMBIENTE OAB SP</dc:title>
  <dc:creator>fernanda fowler</dc:creator>
  <cp:lastModifiedBy>Marisa do Prado Sa Durante</cp:lastModifiedBy>
  <cp:revision>10</cp:revision>
  <dcterms:created xsi:type="dcterms:W3CDTF">2023-09-20T11:27:30Z</dcterms:created>
  <dcterms:modified xsi:type="dcterms:W3CDTF">2023-09-22T12:04:10Z</dcterms:modified>
</cp:coreProperties>
</file>